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theme/themeOverride1.xml" ContentType="application/vnd.openxmlformats-officedocument.themeOverride+xml"/>
  <Override PartName="/ppt/charts/chart8.xml" ContentType="application/vnd.openxmlformats-officedocument.drawingml.chart+xml"/>
  <Override PartName="/ppt/theme/themeOverride2.xml" ContentType="application/vnd.openxmlformats-officedocument.themeOverride+xml"/>
  <Override PartName="/ppt/charts/chart9.xml" ContentType="application/vnd.openxmlformats-officedocument.drawingml.chart+xml"/>
  <Override PartName="/ppt/charts/chart10.xml" ContentType="application/vnd.openxmlformats-officedocument.drawingml.chart+xml"/>
  <Override PartName="/ppt/charts/chart11.xml" ContentType="application/vnd.openxmlformats-officedocument.drawingml.chart+xml"/>
  <Override PartName="/ppt/charts/chart12.xml" ContentType="application/vnd.openxmlformats-officedocument.drawingml.chart+xml"/>
  <Override PartName="/ppt/charts/chart13.xml" ContentType="application/vnd.openxmlformats-officedocument.drawingml.chart+xml"/>
  <Override PartName="/ppt/charts/chart14.xml" ContentType="application/vnd.openxmlformats-officedocument.drawingml.chart+xml"/>
  <Override PartName="/ppt/charts/chart15.xml" ContentType="application/vnd.openxmlformats-officedocument.drawingml.chart+xml"/>
  <Override PartName="/ppt/charts/chart16.xml" ContentType="application/vnd.openxmlformats-officedocument.drawingml.chart+xml"/>
  <Override PartName="/ppt/charts/chart17.xml" ContentType="application/vnd.openxmlformats-officedocument.drawingml.chart+xml"/>
  <Override PartName="/ppt/charts/chart18.xml" ContentType="application/vnd.openxmlformats-officedocument.drawingml.chart+xml"/>
  <Override PartName="/ppt/charts/chart19.xml" ContentType="application/vnd.openxmlformats-officedocument.drawingml.chart+xml"/>
  <Override PartName="/ppt/charts/chart20.xml" ContentType="application/vnd.openxmlformats-officedocument.drawingml.chart+xml"/>
  <Override PartName="/ppt/charts/chart21.xml" ContentType="application/vnd.openxmlformats-officedocument.drawingml.chart+xml"/>
  <Override PartName="/ppt/charts/chart22.xml" ContentType="application/vnd.openxmlformats-officedocument.drawingml.chart+xml"/>
  <Override PartName="/ppt/theme/themeOverride3.xml" ContentType="application/vnd.openxmlformats-officedocument.themeOverride+xml"/>
  <Override PartName="/ppt/charts/chart23.xml" ContentType="application/vnd.openxmlformats-officedocument.drawingml.chart+xml"/>
  <Override PartName="/ppt/charts/chart24.xml" ContentType="application/vnd.openxmlformats-officedocument.drawingml.chart+xml"/>
  <Override PartName="/ppt/charts/chart25.xml" ContentType="application/vnd.openxmlformats-officedocument.drawingml.chart+xml"/>
  <Override PartName="/ppt/theme/themeOverride4.xml" ContentType="application/vnd.openxmlformats-officedocument.themeOverride+xml"/>
  <Override PartName="/ppt/charts/chart26.xml" ContentType="application/vnd.openxmlformats-officedocument.drawingml.chart+xml"/>
  <Override PartName="/ppt/charts/chart27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5"/>
  </p:notesMasterIdLst>
  <p:sldIdLst>
    <p:sldId id="256" r:id="rId2"/>
    <p:sldId id="257" r:id="rId3"/>
    <p:sldId id="258" r:id="rId4"/>
    <p:sldId id="259" r:id="rId5"/>
    <p:sldId id="260" r:id="rId6"/>
    <p:sldId id="387" r:id="rId7"/>
    <p:sldId id="261" r:id="rId8"/>
    <p:sldId id="263" r:id="rId9"/>
    <p:sldId id="264" r:id="rId10"/>
    <p:sldId id="266" r:id="rId11"/>
    <p:sldId id="267" r:id="rId12"/>
    <p:sldId id="269" r:id="rId13"/>
    <p:sldId id="395" r:id="rId14"/>
    <p:sldId id="340" r:id="rId15"/>
    <p:sldId id="272" r:id="rId16"/>
    <p:sldId id="274" r:id="rId17"/>
    <p:sldId id="399" r:id="rId18"/>
    <p:sldId id="390" r:id="rId19"/>
    <p:sldId id="389" r:id="rId20"/>
    <p:sldId id="388" r:id="rId21"/>
    <p:sldId id="397" r:id="rId22"/>
    <p:sldId id="280" r:id="rId23"/>
    <p:sldId id="308" r:id="rId24"/>
    <p:sldId id="309" r:id="rId25"/>
    <p:sldId id="284" r:id="rId26"/>
    <p:sldId id="310" r:id="rId27"/>
    <p:sldId id="311" r:id="rId28"/>
    <p:sldId id="286" r:id="rId29"/>
    <p:sldId id="384" r:id="rId30"/>
    <p:sldId id="287" r:id="rId31"/>
    <p:sldId id="312" r:id="rId32"/>
    <p:sldId id="313" r:id="rId33"/>
    <p:sldId id="315" r:id="rId34"/>
    <p:sldId id="316" r:id="rId35"/>
    <p:sldId id="288" r:id="rId36"/>
    <p:sldId id="391" r:id="rId37"/>
    <p:sldId id="392" r:id="rId38"/>
    <p:sldId id="320" r:id="rId39"/>
    <p:sldId id="318" r:id="rId40"/>
    <p:sldId id="322" r:id="rId41"/>
    <p:sldId id="335" r:id="rId42"/>
    <p:sldId id="323" r:id="rId43"/>
    <p:sldId id="378" r:id="rId44"/>
    <p:sldId id="324" r:id="rId45"/>
    <p:sldId id="333" r:id="rId46"/>
    <p:sldId id="400" r:id="rId47"/>
    <p:sldId id="291" r:id="rId48"/>
    <p:sldId id="325" r:id="rId49"/>
    <p:sldId id="296" r:id="rId50"/>
    <p:sldId id="326" r:id="rId51"/>
    <p:sldId id="297" r:id="rId52"/>
    <p:sldId id="327" r:id="rId53"/>
    <p:sldId id="398" r:id="rId54"/>
    <p:sldId id="302" r:id="rId55"/>
    <p:sldId id="329" r:id="rId56"/>
    <p:sldId id="328" r:id="rId57"/>
    <p:sldId id="402" r:id="rId58"/>
    <p:sldId id="341" r:id="rId59"/>
    <p:sldId id="342" r:id="rId60"/>
    <p:sldId id="345" r:id="rId61"/>
    <p:sldId id="373" r:id="rId62"/>
    <p:sldId id="349" r:id="rId63"/>
    <p:sldId id="350" r:id="rId64"/>
    <p:sldId id="370" r:id="rId65"/>
    <p:sldId id="371" r:id="rId66"/>
    <p:sldId id="372" r:id="rId67"/>
    <p:sldId id="374" r:id="rId68"/>
    <p:sldId id="375" r:id="rId69"/>
    <p:sldId id="401" r:id="rId70"/>
    <p:sldId id="376" r:id="rId71"/>
    <p:sldId id="379" r:id="rId72"/>
    <p:sldId id="380" r:id="rId73"/>
    <p:sldId id="381" r:id="rId74"/>
    <p:sldId id="382" r:id="rId75"/>
    <p:sldId id="346" r:id="rId76"/>
    <p:sldId id="347" r:id="rId77"/>
    <p:sldId id="362" r:id="rId78"/>
    <p:sldId id="361" r:id="rId79"/>
    <p:sldId id="365" r:id="rId80"/>
    <p:sldId id="355" r:id="rId81"/>
    <p:sldId id="356" r:id="rId82"/>
    <p:sldId id="366" r:id="rId83"/>
    <p:sldId id="357" r:id="rId84"/>
    <p:sldId id="359" r:id="rId85"/>
    <p:sldId id="368" r:id="rId86"/>
    <p:sldId id="358" r:id="rId87"/>
    <p:sldId id="394" r:id="rId88"/>
    <p:sldId id="383" r:id="rId89"/>
    <p:sldId id="385" r:id="rId90"/>
    <p:sldId id="386" r:id="rId91"/>
    <p:sldId id="403" r:id="rId92"/>
    <p:sldId id="377" r:id="rId93"/>
    <p:sldId id="348" r:id="rId94"/>
  </p:sldIdLst>
  <p:sldSz cx="9144000" cy="6858000" type="screen4x3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50" autoAdjust="0"/>
    <p:restoredTop sz="85289" autoAdjust="0"/>
  </p:normalViewPr>
  <p:slideViewPr>
    <p:cSldViewPr>
      <p:cViewPr>
        <p:scale>
          <a:sx n="75" d="100"/>
          <a:sy n="75" d="100"/>
        </p:scale>
        <p:origin x="-1386" y="-18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97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E:\m-oryzae-polya\doc\small\small_data.xlsx" TargetMode="External"/></Relationships>
</file>

<file path=ppt/charts/_rels/chart10.xml.rels><?xml version="1.0" encoding="UTF-8" standalone="yes"?>
<Relationships xmlns="http://schemas.openxmlformats.org/package/2006/relationships"><Relationship Id="rId1" Type="http://schemas.openxmlformats.org/officeDocument/2006/relationships/oleObject" Target="file:///E:\m-oryzae-polya\doc\small\small_data.xlsx" TargetMode="External"/></Relationships>
</file>

<file path=ppt/charts/_rels/chart11.xml.rels><?xml version="1.0" encoding="UTF-8" standalone="yes"?>
<Relationships xmlns="http://schemas.openxmlformats.org/package/2006/relationships"><Relationship Id="rId1" Type="http://schemas.openxmlformats.org/officeDocument/2006/relationships/oleObject" Target="file:///E:\m-oryzae-polya\doc\small\small_data.xlsx" TargetMode="External"/></Relationships>
</file>

<file path=ppt/charts/_rels/chart12.xml.rels><?xml version="1.0" encoding="UTF-8" standalone="yes"?>
<Relationships xmlns="http://schemas.openxmlformats.org/package/2006/relationships"><Relationship Id="rId1" Type="http://schemas.openxmlformats.org/officeDocument/2006/relationships/oleObject" Target="file:///E:\m-oryzae-polya\doc\small\small_data.xlsx" TargetMode="External"/></Relationships>
</file>

<file path=ppt/charts/_rels/chart13.xml.rels><?xml version="1.0" encoding="UTF-8" standalone="yes"?>
<Relationships xmlns="http://schemas.openxmlformats.org/package/2006/relationships"><Relationship Id="rId1" Type="http://schemas.openxmlformats.org/officeDocument/2006/relationships/oleObject" Target="file:///E:\m-oryzae-polya\doc\small\small_data.xlsx" TargetMode="External"/></Relationships>
</file>

<file path=ppt/charts/_rels/chart14.xml.rels><?xml version="1.0" encoding="UTF-8" standalone="yes"?>
<Relationships xmlns="http://schemas.openxmlformats.org/package/2006/relationships"><Relationship Id="rId1" Type="http://schemas.openxmlformats.org/officeDocument/2006/relationships/oleObject" Target="file:///E:\m-oryzae-polya\doc\small\small_data.xlsx" TargetMode="External"/></Relationships>
</file>

<file path=ppt/charts/_rels/chart15.xml.rels><?xml version="1.0" encoding="UTF-8" standalone="yes"?>
<Relationships xmlns="http://schemas.openxmlformats.org/package/2006/relationships"><Relationship Id="rId1" Type="http://schemas.openxmlformats.org/officeDocument/2006/relationships/oleObject" Target="file:///E:\m-oryzae-polya\doc\small\small_data.xlsx" TargetMode="External"/></Relationships>
</file>

<file path=ppt/charts/_rels/chart16.xml.rels><?xml version="1.0" encoding="UTF-8" standalone="yes"?>
<Relationships xmlns="http://schemas.openxmlformats.org/package/2006/relationships"><Relationship Id="rId1" Type="http://schemas.openxmlformats.org/officeDocument/2006/relationships/oleObject" Target="file:///E:\m-oryzae-polya\doc\small\small_data.xlsx" TargetMode="External"/></Relationships>
</file>

<file path=ppt/charts/_rels/chart17.xml.rels><?xml version="1.0" encoding="UTF-8" standalone="yes"?>
<Relationships xmlns="http://schemas.openxmlformats.org/package/2006/relationships"><Relationship Id="rId1" Type="http://schemas.openxmlformats.org/officeDocument/2006/relationships/oleObject" Target="file:///E:\m-oryzae-polya\doc\small\small_data.xlsx" TargetMode="External"/></Relationships>
</file>

<file path=ppt/charts/_rels/chart18.xml.rels><?xml version="1.0" encoding="UTF-8" standalone="yes"?>
<Relationships xmlns="http://schemas.openxmlformats.org/package/2006/relationships"><Relationship Id="rId1" Type="http://schemas.openxmlformats.org/officeDocument/2006/relationships/oleObject" Target="file:///E:\m-oryzae-polya\doc\small\small_data.xlsx" TargetMode="External"/></Relationships>
</file>

<file path=ppt/charts/_rels/chart19.xml.rels><?xml version="1.0" encoding="UTF-8" standalone="yes"?>
<Relationships xmlns="http://schemas.openxmlformats.org/package/2006/relationships"><Relationship Id="rId1" Type="http://schemas.openxmlformats.org/officeDocument/2006/relationships/oleObject" Target="file:///E:\m-oryzae-polya\doc\small\small_data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E:\m-oryzae-polya\doc\small\small_data.xlsx" TargetMode="External"/></Relationships>
</file>

<file path=ppt/charts/_rels/chart20.xml.rels><?xml version="1.0" encoding="UTF-8" standalone="yes"?>
<Relationships xmlns="http://schemas.openxmlformats.org/package/2006/relationships"><Relationship Id="rId1" Type="http://schemas.openxmlformats.org/officeDocument/2006/relationships/oleObject" Target="file:///E:\m-oryzae-polya\doc\small\small_data.xlsx" TargetMode="External"/></Relationships>
</file>

<file path=ppt/charts/_rels/chart21.xml.rels><?xml version="1.0" encoding="UTF-8" standalone="yes"?>
<Relationships xmlns="http://schemas.openxmlformats.org/package/2006/relationships"><Relationship Id="rId1" Type="http://schemas.openxmlformats.org/officeDocument/2006/relationships/oleObject" Target="file:///E:\m-oryzae-polya\doc\small\small_data.xlsx" TargetMode="External"/></Relationships>
</file>

<file path=ppt/charts/_rels/chart22.xml.rels><?xml version="1.0" encoding="UTF-8" standalone="yes"?>
<Relationships xmlns="http://schemas.openxmlformats.org/package/2006/relationships"><Relationship Id="rId2" Type="http://schemas.openxmlformats.org/officeDocument/2006/relationships/oleObject" Target="file:///E:\m-oryzae-polya\doc\small\small_data.xlsx" TargetMode="External"/><Relationship Id="rId1" Type="http://schemas.openxmlformats.org/officeDocument/2006/relationships/themeOverride" Target="../theme/themeOverride3.xml"/></Relationships>
</file>

<file path=ppt/charts/_rels/chart23.xml.rels><?xml version="1.0" encoding="UTF-8" standalone="yes"?>
<Relationships xmlns="http://schemas.openxmlformats.org/package/2006/relationships"><Relationship Id="rId1" Type="http://schemas.openxmlformats.org/officeDocument/2006/relationships/oleObject" Target="file:///E:\m-oryzae-polya\doc\small\small_data.xlsx" TargetMode="External"/></Relationships>
</file>

<file path=ppt/charts/_rels/chart24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marco\Application%20Data\Microsoft\Excel\small_data%20(version%201).xlsb" TargetMode="External"/></Relationships>
</file>

<file path=ppt/charts/_rels/chart25.xml.rels><?xml version="1.0" encoding="UTF-8" standalone="yes"?>
<Relationships xmlns="http://schemas.openxmlformats.org/package/2006/relationships"><Relationship Id="rId2" Type="http://schemas.openxmlformats.org/officeDocument/2006/relationships/oleObject" Target="file:///C:\users\marco\Application%20Data\Microsoft\Excel\small_data%20(version%201).xlsb" TargetMode="External"/><Relationship Id="rId1" Type="http://schemas.openxmlformats.org/officeDocument/2006/relationships/themeOverride" Target="../theme/themeOverride4.xml"/></Relationships>
</file>

<file path=ppt/charts/_rels/chart26.xml.rels><?xml version="1.0" encoding="UTF-8" standalone="yes"?>
<Relationships xmlns="http://schemas.openxmlformats.org/package/2006/relationships"><Relationship Id="rId1" Type="http://schemas.openxmlformats.org/officeDocument/2006/relationships/oleObject" Target="file:///E:\m-oryzae-polya\doc\small\small_data.xlsx" TargetMode="External"/></Relationships>
</file>

<file path=ppt/charts/_rels/chart27.xml.rels><?xml version="1.0" encoding="UTF-8" standalone="yes"?>
<Relationships xmlns="http://schemas.openxmlformats.org/package/2006/relationships"><Relationship Id="rId1" Type="http://schemas.openxmlformats.org/officeDocument/2006/relationships/oleObject" Target="file:///E:\m-oryzae-polya\doc\small\small_data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file:///E:\m-oryzae-polya\doc\small\small_data.xlsx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file:///E:\m-oryzae-polya\doc\small\small_data.xlsx" TargetMode="Externa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oleObject" Target="file:///E:\m-oryzae-polya\doc\small\small_data.xlsx" TargetMode="External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oleObject" Target="file:///E:\m-oryzae-polya\doc\small\small_data.xlsx" TargetMode="External"/></Relationships>
</file>

<file path=ppt/charts/_rels/chart7.xml.rels><?xml version="1.0" encoding="UTF-8" standalone="yes"?>
<Relationships xmlns="http://schemas.openxmlformats.org/package/2006/relationships"><Relationship Id="rId2" Type="http://schemas.openxmlformats.org/officeDocument/2006/relationships/oleObject" Target="file:///E:\m-oryzae-polya\doc\small\small_data.xlsx" TargetMode="External"/><Relationship Id="rId1" Type="http://schemas.openxmlformats.org/officeDocument/2006/relationships/themeOverride" Target="../theme/themeOverride1.xml"/></Relationships>
</file>

<file path=ppt/charts/_rels/chart8.xml.rels><?xml version="1.0" encoding="UTF-8" standalone="yes"?>
<Relationships xmlns="http://schemas.openxmlformats.org/package/2006/relationships"><Relationship Id="rId2" Type="http://schemas.openxmlformats.org/officeDocument/2006/relationships/oleObject" Target="file:///E:\m-oryzae-polya\doc\small\small_data.xlsx" TargetMode="External"/><Relationship Id="rId1" Type="http://schemas.openxmlformats.org/officeDocument/2006/relationships/themeOverride" Target="../theme/themeOverride2.xml"/></Relationships>
</file>

<file path=ppt/charts/_rels/chart9.xml.rels><?xml version="1.0" encoding="UTF-8" standalone="yes"?>
<Relationships xmlns="http://schemas.openxmlformats.org/package/2006/relationships"><Relationship Id="rId1" Type="http://schemas.openxmlformats.org/officeDocument/2006/relationships/oleObject" Target="file:///E:\m-oryzae-polya\doc\small\small_data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</c:title>
    <c:autoTitleDeleted val="0"/>
    <c:plotArea>
      <c:layout/>
      <c:pieChart>
        <c:varyColors val="1"/>
        <c:ser>
          <c:idx val="0"/>
          <c:order val="0"/>
          <c:tx>
            <c:strRef>
              <c:f>sequencing!$A$28</c:f>
              <c:strCache>
                <c:ptCount val="1"/>
                <c:pt idx="0">
                  <c:v>WT</c:v>
                </c:pt>
              </c:strCache>
            </c:strRef>
          </c:tx>
          <c:dLbls>
            <c:dLbl>
              <c:idx val="0"/>
              <c:layout>
                <c:manualLayout>
                  <c:x val="8.3531054787707532E-2"/>
                  <c:y val="3.8064503300723772E-2"/>
                </c:manualLayout>
              </c:layout>
              <c:tx>
                <c:rich>
                  <a:bodyPr/>
                  <a:lstStyle/>
                  <a:p>
                    <a:r>
                      <a:rPr lang="en-US" dirty="0" smtClean="0"/>
                      <a:t>one mapping only, </a:t>
                    </a:r>
                    <a:r>
                      <a:rPr lang="en-US" dirty="0"/>
                      <a:t>7.39%</a:t>
                    </a:r>
                  </a:p>
                </c:rich>
              </c:tx>
              <c:showLegendKey val="0"/>
              <c:showVal val="0"/>
              <c:showCatName val="1"/>
              <c:showSerName val="0"/>
              <c:showPercent val="1"/>
              <c:showBubbleSize val="0"/>
            </c:dLbl>
            <c:dLbl>
              <c:idx val="1"/>
              <c:layout/>
              <c:tx>
                <c:rich>
                  <a:bodyPr/>
                  <a:lstStyle/>
                  <a:p>
                    <a:r>
                      <a:rPr lang="en-US" dirty="0"/>
                      <a:t>more than </a:t>
                    </a:r>
                    <a:r>
                      <a:rPr lang="en-US"/>
                      <a:t>one </a:t>
                    </a:r>
                    <a:r>
                      <a:rPr lang="en-US" smtClean="0"/>
                      <a:t>mapping, </a:t>
                    </a:r>
                    <a:r>
                      <a:rPr lang="en-US" dirty="0"/>
                      <a:t>19.21%</a:t>
                    </a:r>
                  </a:p>
                </c:rich>
              </c:tx>
              <c:showLegendKey val="0"/>
              <c:showVal val="0"/>
              <c:showCatName val="1"/>
              <c:showSerName val="0"/>
              <c:showPercent val="1"/>
              <c:showBubbleSize val="0"/>
            </c:dLbl>
            <c:dLbl>
              <c:idx val="2"/>
              <c:layout/>
              <c:tx>
                <c:rich>
                  <a:bodyPr/>
                  <a:lstStyle/>
                  <a:p>
                    <a:r>
                      <a:rPr lang="en-US"/>
                      <a:t>no </a:t>
                    </a:r>
                    <a:r>
                      <a:rPr lang="en-US" smtClean="0"/>
                      <a:t>mapping, </a:t>
                    </a:r>
                    <a:r>
                      <a:rPr lang="en-US" dirty="0"/>
                      <a:t>73.40%</a:t>
                    </a:r>
                  </a:p>
                </c:rich>
              </c:tx>
              <c:showLegendKey val="0"/>
              <c:showVal val="0"/>
              <c:showCatName val="1"/>
              <c:showSerName val="0"/>
              <c:showPercent val="1"/>
              <c:showBubbleSize val="0"/>
            </c:dLbl>
            <c:showLegendKey val="0"/>
            <c:showVal val="0"/>
            <c:showCatName val="1"/>
            <c:showSerName val="0"/>
            <c:showPercent val="1"/>
            <c:showBubbleSize val="0"/>
            <c:showLeaderLines val="1"/>
          </c:dLbls>
          <c:cat>
            <c:strRef>
              <c:f>sequencing!$B$14:$D$14</c:f>
              <c:strCache>
                <c:ptCount val="3"/>
                <c:pt idx="0">
                  <c:v>exact one alignment</c:v>
                </c:pt>
                <c:pt idx="1">
                  <c:v>more than one alignment</c:v>
                </c:pt>
                <c:pt idx="2">
                  <c:v>no alignments</c:v>
                </c:pt>
              </c:strCache>
            </c:strRef>
          </c:cat>
          <c:val>
            <c:numRef>
              <c:f>sequencing!$B$28:$D$28</c:f>
              <c:numCache>
                <c:formatCode>0.00%</c:formatCode>
                <c:ptCount val="3"/>
                <c:pt idx="0">
                  <c:v>7.3876595369993373E-2</c:v>
                </c:pt>
                <c:pt idx="1">
                  <c:v>0.19210427453666826</c:v>
                </c:pt>
                <c:pt idx="2">
                  <c:v>0.7340191300933383</c:v>
                </c:pt>
              </c:numCache>
            </c:numRef>
          </c:val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</c:pie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Sheet1!$K$11</c:f>
              <c:strCache>
                <c:ptCount val="1"/>
                <c:pt idx="0">
                  <c:v>∆rbp35 down</c:v>
                </c:pt>
              </c:strCache>
            </c:strRef>
          </c:tx>
          <c:invertIfNegative val="0"/>
          <c:cat>
            <c:strRef>
              <c:f>Sheet1!$L$8:$S$8</c:f>
              <c:strCache>
                <c:ptCount val="8"/>
                <c:pt idx="0">
                  <c:v>ncRNA</c:v>
                </c:pt>
                <c:pt idx="1">
                  <c:v>rRNA</c:v>
                </c:pt>
                <c:pt idx="2">
                  <c:v>transposable</c:v>
                </c:pt>
                <c:pt idx="3">
                  <c:v>cDNA</c:v>
                </c:pt>
                <c:pt idx="4">
                  <c:v>introns</c:v>
                </c:pt>
                <c:pt idx="5">
                  <c:v>intergenic</c:v>
                </c:pt>
                <c:pt idx="6">
                  <c:v>naEST</c:v>
                </c:pt>
                <c:pt idx="7">
                  <c:v>unknown</c:v>
                </c:pt>
              </c:strCache>
            </c:strRef>
          </c:cat>
          <c:val>
            <c:numRef>
              <c:f>Sheet1!$L$11:$S$11</c:f>
              <c:numCache>
                <c:formatCode>0%</c:formatCode>
                <c:ptCount val="8"/>
                <c:pt idx="0">
                  <c:v>4.591684459443947E-5</c:v>
                </c:pt>
                <c:pt idx="1">
                  <c:v>1.7218816722914801E-3</c:v>
                </c:pt>
                <c:pt idx="2">
                  <c:v>2.9662281608007896E-2</c:v>
                </c:pt>
                <c:pt idx="3">
                  <c:v>1.3683219689142961E-2</c:v>
                </c:pt>
                <c:pt idx="4">
                  <c:v>5.2804371283605392E-4</c:v>
                </c:pt>
                <c:pt idx="5">
                  <c:v>1.1479211148609867E-3</c:v>
                </c:pt>
                <c:pt idx="6">
                  <c:v>0.28840370089767431</c:v>
                </c:pt>
                <c:pt idx="7">
                  <c:v>0.66480703446059186</c:v>
                </c:pt>
              </c:numCache>
            </c:numRef>
          </c:val>
        </c:ser>
        <c:ser>
          <c:idx val="1"/>
          <c:order val="1"/>
          <c:tx>
            <c:strRef>
              <c:f>Sheet1!$K$12</c:f>
              <c:strCache>
                <c:ptCount val="1"/>
                <c:pt idx="0">
                  <c:v>∆rbp35 up</c:v>
                </c:pt>
              </c:strCache>
            </c:strRef>
          </c:tx>
          <c:invertIfNegative val="0"/>
          <c:cat>
            <c:strRef>
              <c:f>Sheet1!$L$8:$S$8</c:f>
              <c:strCache>
                <c:ptCount val="8"/>
                <c:pt idx="0">
                  <c:v>ncRNA</c:v>
                </c:pt>
                <c:pt idx="1">
                  <c:v>rRNA</c:v>
                </c:pt>
                <c:pt idx="2">
                  <c:v>transposable</c:v>
                </c:pt>
                <c:pt idx="3">
                  <c:v>cDNA</c:v>
                </c:pt>
                <c:pt idx="4">
                  <c:v>introns</c:v>
                </c:pt>
                <c:pt idx="5">
                  <c:v>intergenic</c:v>
                </c:pt>
                <c:pt idx="6">
                  <c:v>naEST</c:v>
                </c:pt>
                <c:pt idx="7">
                  <c:v>unknown</c:v>
                </c:pt>
              </c:strCache>
            </c:strRef>
          </c:cat>
          <c:val>
            <c:numRef>
              <c:f>Sheet1!$L$12:$S$12</c:f>
              <c:numCache>
                <c:formatCode>0%</c:formatCode>
                <c:ptCount val="8"/>
                <c:pt idx="0">
                  <c:v>2.5799557285703382E-2</c:v>
                </c:pt>
                <c:pt idx="1">
                  <c:v>9.8694756125486602E-2</c:v>
                </c:pt>
                <c:pt idx="2">
                  <c:v>0.36981909777879551</c:v>
                </c:pt>
                <c:pt idx="3">
                  <c:v>0.15052286085031677</c:v>
                </c:pt>
                <c:pt idx="4">
                  <c:v>2.6715517899396995E-3</c:v>
                </c:pt>
                <c:pt idx="5">
                  <c:v>1.2823448591710557E-2</c:v>
                </c:pt>
                <c:pt idx="6">
                  <c:v>6.8239065720174033E-2</c:v>
                </c:pt>
                <c:pt idx="7">
                  <c:v>0.27142966185787343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43423360"/>
        <c:axId val="143424896"/>
      </c:barChart>
      <c:catAx>
        <c:axId val="143423360"/>
        <c:scaling>
          <c:orientation val="minMax"/>
        </c:scaling>
        <c:delete val="0"/>
        <c:axPos val="b"/>
        <c:majorTickMark val="out"/>
        <c:minorTickMark val="none"/>
        <c:tickLblPos val="nextTo"/>
        <c:txPr>
          <a:bodyPr/>
          <a:lstStyle/>
          <a:p>
            <a:pPr>
              <a:defRPr sz="1400"/>
            </a:pPr>
            <a:endParaRPr lang="en-US"/>
          </a:p>
        </c:txPr>
        <c:crossAx val="143424896"/>
        <c:crosses val="autoZero"/>
        <c:auto val="1"/>
        <c:lblAlgn val="ctr"/>
        <c:lblOffset val="100"/>
        <c:noMultiLvlLbl val="0"/>
      </c:catAx>
      <c:valAx>
        <c:axId val="143424896"/>
        <c:scaling>
          <c:orientation val="minMax"/>
          <c:max val="1"/>
        </c:scaling>
        <c:delete val="0"/>
        <c:axPos val="l"/>
        <c:majorGridlines/>
        <c:numFmt formatCode="0%" sourceLinked="1"/>
        <c:majorTickMark val="out"/>
        <c:minorTickMark val="none"/>
        <c:tickLblPos val="nextTo"/>
        <c:txPr>
          <a:bodyPr/>
          <a:lstStyle/>
          <a:p>
            <a:pPr>
              <a:defRPr sz="1400"/>
            </a:pPr>
            <a:endParaRPr lang="en-US"/>
          </a:p>
        </c:txPr>
        <c:crossAx val="143423360"/>
        <c:crosses val="autoZero"/>
        <c:crossBetween val="between"/>
      </c:valAx>
    </c:plotArea>
    <c:legend>
      <c:legendPos val="r"/>
      <c:layout/>
      <c:overlay val="0"/>
      <c:txPr>
        <a:bodyPr/>
        <a:lstStyle/>
        <a:p>
          <a:pPr>
            <a:defRPr sz="1400"/>
          </a:pPr>
          <a:endParaRPr lang="en-US"/>
        </a:p>
      </c:txPr>
    </c:legend>
    <c:plotVisOnly val="1"/>
    <c:dispBlanksAs val="gap"/>
    <c:showDLblsOverMax val="0"/>
  </c:chart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layout/>
      <c:overlay val="0"/>
    </c:title>
    <c:autoTitleDeleted val="0"/>
    <c:plotArea>
      <c:layout/>
      <c:scatterChart>
        <c:scatterStyle val="smoothMarker"/>
        <c:varyColors val="0"/>
        <c:ser>
          <c:idx val="0"/>
          <c:order val="0"/>
          <c:tx>
            <c:strRef>
              <c:f>Sheet1!$N$38</c:f>
              <c:strCache>
                <c:ptCount val="1"/>
                <c:pt idx="0">
                  <c:v>WT</c:v>
                </c:pt>
              </c:strCache>
            </c:strRef>
          </c:tx>
          <c:marker>
            <c:symbol val="none"/>
          </c:marker>
          <c:errBars>
            <c:errDir val="y"/>
            <c:errBarType val="both"/>
            <c:errValType val="cust"/>
            <c:noEndCap val="0"/>
            <c:plus>
              <c:numRef>
                <c:f>Sheet1!$Q$39:$Q$79</c:f>
                <c:numCache>
                  <c:formatCode>General</c:formatCode>
                  <c:ptCount val="41"/>
                  <c:pt idx="0">
                    <c:v>2.3930857824329356E-4</c:v>
                  </c:pt>
                  <c:pt idx="1">
                    <c:v>7.928436429423902E-6</c:v>
                  </c:pt>
                  <c:pt idx="2">
                    <c:v>2.4381321146010412E-5</c:v>
                  </c:pt>
                  <c:pt idx="3">
                    <c:v>4.0407336497179304E-5</c:v>
                  </c:pt>
                  <c:pt idx="4">
                    <c:v>6.6882773975112259E-5</c:v>
                  </c:pt>
                  <c:pt idx="5">
                    <c:v>5.0048547273940337E-5</c:v>
                  </c:pt>
                  <c:pt idx="6">
                    <c:v>8.9461712393152989E-5</c:v>
                  </c:pt>
                  <c:pt idx="7">
                    <c:v>1.2869962169586934E-4</c:v>
                  </c:pt>
                  <c:pt idx="8">
                    <c:v>2.5288633917324452E-4</c:v>
                  </c:pt>
                  <c:pt idx="9">
                    <c:v>5.8080295124162068E-4</c:v>
                  </c:pt>
                  <c:pt idx="10">
                    <c:v>1.2371844460236404E-3</c:v>
                  </c:pt>
                  <c:pt idx="11">
                    <c:v>1.2816238994989143E-3</c:v>
                  </c:pt>
                  <c:pt idx="12">
                    <c:v>1.6777349725017572E-3</c:v>
                  </c:pt>
                  <c:pt idx="13">
                    <c:v>9.8390659077546259E-3</c:v>
                  </c:pt>
                  <c:pt idx="14">
                    <c:v>2.0090937250798988E-4</c:v>
                  </c:pt>
                  <c:pt idx="15">
                    <c:v>6.2738570411085149E-4</c:v>
                  </c:pt>
                  <c:pt idx="16">
                    <c:v>1.1022879760614784E-4</c:v>
                  </c:pt>
                  <c:pt idx="17">
                    <c:v>1.2498856332637015E-3</c:v>
                  </c:pt>
                  <c:pt idx="18">
                    <c:v>5.3406495191000297E-3</c:v>
                  </c:pt>
                  <c:pt idx="19">
                    <c:v>3.7925954740571687E-3</c:v>
                  </c:pt>
                  <c:pt idx="20">
                    <c:v>4.2285149225664226E-3</c:v>
                  </c:pt>
                  <c:pt idx="21">
                    <c:v>3.7360266262901529E-3</c:v>
                  </c:pt>
                  <c:pt idx="22">
                    <c:v>4.6168521731724766E-3</c:v>
                  </c:pt>
                  <c:pt idx="23">
                    <c:v>3.1573952503556007E-3</c:v>
                  </c:pt>
                  <c:pt idx="24">
                    <c:v>3.1559253191260489E-3</c:v>
                  </c:pt>
                  <c:pt idx="25">
                    <c:v>1.4987275064221562E-3</c:v>
                  </c:pt>
                  <c:pt idx="26">
                    <c:v>1.5500225393513273E-3</c:v>
                  </c:pt>
                  <c:pt idx="27">
                    <c:v>1.2793557235956184E-3</c:v>
                  </c:pt>
                  <c:pt idx="28">
                    <c:v>7.2434338645212639E-4</c:v>
                  </c:pt>
                  <c:pt idx="29">
                    <c:v>2.9801950169422285E-4</c:v>
                  </c:pt>
                  <c:pt idx="30">
                    <c:v>1.1182727174768894E-4</c:v>
                  </c:pt>
                  <c:pt idx="31">
                    <c:v>2.1906376041324385E-5</c:v>
                  </c:pt>
                  <c:pt idx="32">
                    <c:v>1.7763801831124209E-5</c:v>
                  </c:pt>
                  <c:pt idx="33">
                    <c:v>9.9212789413704972E-6</c:v>
                  </c:pt>
                  <c:pt idx="34">
                    <c:v>7.4450598429577265E-6</c:v>
                  </c:pt>
                  <c:pt idx="35">
                    <c:v>4.2575033310623126E-6</c:v>
                  </c:pt>
                  <c:pt idx="36">
                    <c:v>4.1619491369241623E-6</c:v>
                  </c:pt>
                  <c:pt idx="37">
                    <c:v>6.0371894729260987E-6</c:v>
                  </c:pt>
                  <c:pt idx="38">
                    <c:v>9.4681927093429344E-7</c:v>
                  </c:pt>
                  <c:pt idx="39">
                    <c:v>9.0266186960914079E-7</c:v>
                  </c:pt>
                  <c:pt idx="40">
                    <c:v>3.1488305229667311E-8</c:v>
                  </c:pt>
                </c:numCache>
              </c:numRef>
            </c:plus>
            <c:minus>
              <c:numRef>
                <c:f>Sheet1!$Q$39:$Q$79</c:f>
                <c:numCache>
                  <c:formatCode>General</c:formatCode>
                  <c:ptCount val="41"/>
                  <c:pt idx="0">
                    <c:v>2.3930857824329356E-4</c:v>
                  </c:pt>
                  <c:pt idx="1">
                    <c:v>7.928436429423902E-6</c:v>
                  </c:pt>
                  <c:pt idx="2">
                    <c:v>2.4381321146010412E-5</c:v>
                  </c:pt>
                  <c:pt idx="3">
                    <c:v>4.0407336497179304E-5</c:v>
                  </c:pt>
                  <c:pt idx="4">
                    <c:v>6.6882773975112259E-5</c:v>
                  </c:pt>
                  <c:pt idx="5">
                    <c:v>5.0048547273940337E-5</c:v>
                  </c:pt>
                  <c:pt idx="6">
                    <c:v>8.9461712393152989E-5</c:v>
                  </c:pt>
                  <c:pt idx="7">
                    <c:v>1.2869962169586934E-4</c:v>
                  </c:pt>
                  <c:pt idx="8">
                    <c:v>2.5288633917324452E-4</c:v>
                  </c:pt>
                  <c:pt idx="9">
                    <c:v>5.8080295124162068E-4</c:v>
                  </c:pt>
                  <c:pt idx="10">
                    <c:v>1.2371844460236404E-3</c:v>
                  </c:pt>
                  <c:pt idx="11">
                    <c:v>1.2816238994989143E-3</c:v>
                  </c:pt>
                  <c:pt idx="12">
                    <c:v>1.6777349725017572E-3</c:v>
                  </c:pt>
                  <c:pt idx="13">
                    <c:v>9.8390659077546259E-3</c:v>
                  </c:pt>
                  <c:pt idx="14">
                    <c:v>2.0090937250798988E-4</c:v>
                  </c:pt>
                  <c:pt idx="15">
                    <c:v>6.2738570411085149E-4</c:v>
                  </c:pt>
                  <c:pt idx="16">
                    <c:v>1.1022879760614784E-4</c:v>
                  </c:pt>
                  <c:pt idx="17">
                    <c:v>1.2498856332637015E-3</c:v>
                  </c:pt>
                  <c:pt idx="18">
                    <c:v>5.3406495191000297E-3</c:v>
                  </c:pt>
                  <c:pt idx="19">
                    <c:v>3.7925954740571687E-3</c:v>
                  </c:pt>
                  <c:pt idx="20">
                    <c:v>4.2285149225664226E-3</c:v>
                  </c:pt>
                  <c:pt idx="21">
                    <c:v>3.7360266262901529E-3</c:v>
                  </c:pt>
                  <c:pt idx="22">
                    <c:v>4.6168521731724766E-3</c:v>
                  </c:pt>
                  <c:pt idx="23">
                    <c:v>3.1573952503556007E-3</c:v>
                  </c:pt>
                  <c:pt idx="24">
                    <c:v>3.1559253191260489E-3</c:v>
                  </c:pt>
                  <c:pt idx="25">
                    <c:v>1.4987275064221562E-3</c:v>
                  </c:pt>
                  <c:pt idx="26">
                    <c:v>1.5500225393513273E-3</c:v>
                  </c:pt>
                  <c:pt idx="27">
                    <c:v>1.2793557235956184E-3</c:v>
                  </c:pt>
                  <c:pt idx="28">
                    <c:v>7.2434338645212639E-4</c:v>
                  </c:pt>
                  <c:pt idx="29">
                    <c:v>2.9801950169422285E-4</c:v>
                  </c:pt>
                  <c:pt idx="30">
                    <c:v>1.1182727174768894E-4</c:v>
                  </c:pt>
                  <c:pt idx="31">
                    <c:v>2.1906376041324385E-5</c:v>
                  </c:pt>
                  <c:pt idx="32">
                    <c:v>1.7763801831124209E-5</c:v>
                  </c:pt>
                  <c:pt idx="33">
                    <c:v>9.9212789413704972E-6</c:v>
                  </c:pt>
                  <c:pt idx="34">
                    <c:v>7.4450598429577265E-6</c:v>
                  </c:pt>
                  <c:pt idx="35">
                    <c:v>4.2575033310623126E-6</c:v>
                  </c:pt>
                  <c:pt idx="36">
                    <c:v>4.1619491369241623E-6</c:v>
                  </c:pt>
                  <c:pt idx="37">
                    <c:v>6.0371894729260987E-6</c:v>
                  </c:pt>
                  <c:pt idx="38">
                    <c:v>9.4681927093429344E-7</c:v>
                  </c:pt>
                  <c:pt idx="39">
                    <c:v>9.0266186960914079E-7</c:v>
                  </c:pt>
                  <c:pt idx="40">
                    <c:v>3.1488305229667311E-8</c:v>
                  </c:pt>
                </c:numCache>
              </c:numRef>
            </c:minus>
          </c:errBars>
          <c:xVal>
            <c:numRef>
              <c:f>Sheet1!$A$39:$A$79</c:f>
              <c:numCache>
                <c:formatCode>General</c:formatCode>
                <c:ptCount val="41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</c:numCache>
            </c:numRef>
          </c:xVal>
          <c:yVal>
            <c:numRef>
              <c:f>Sheet1!$N$39:$N$79</c:f>
              <c:numCache>
                <c:formatCode>0.00%</c:formatCode>
                <c:ptCount val="41"/>
                <c:pt idx="0">
                  <c:v>7.0878704607296695E-4</c:v>
                </c:pt>
                <c:pt idx="1">
                  <c:v>1.0229007039794223E-4</c:v>
                </c:pt>
                <c:pt idx="2">
                  <c:v>1.7140259930646735E-4</c:v>
                </c:pt>
                <c:pt idx="3">
                  <c:v>1.9784777489639674E-4</c:v>
                </c:pt>
                <c:pt idx="4">
                  <c:v>2.7751353548474526E-4</c:v>
                </c:pt>
                <c:pt idx="5">
                  <c:v>1.8900216594767362E-4</c:v>
                </c:pt>
                <c:pt idx="6">
                  <c:v>3.4741433409963022E-4</c:v>
                </c:pt>
                <c:pt idx="7">
                  <c:v>5.0663593181667175E-4</c:v>
                </c:pt>
                <c:pt idx="8">
                  <c:v>8.0235470061913109E-4</c:v>
                </c:pt>
                <c:pt idx="9">
                  <c:v>1.852787963923257E-3</c:v>
                </c:pt>
                <c:pt idx="10">
                  <c:v>3.6762237249693707E-3</c:v>
                </c:pt>
                <c:pt idx="11">
                  <c:v>3.9429653654372886E-3</c:v>
                </c:pt>
                <c:pt idx="12">
                  <c:v>5.8679255490579341E-3</c:v>
                </c:pt>
                <c:pt idx="13">
                  <c:v>2.3844004687636408E-2</c:v>
                </c:pt>
                <c:pt idx="14">
                  <c:v>1.0207061823637389E-2</c:v>
                </c:pt>
                <c:pt idx="15">
                  <c:v>1.4953665726992084E-2</c:v>
                </c:pt>
                <c:pt idx="16">
                  <c:v>2.1868198642586847E-2</c:v>
                </c:pt>
                <c:pt idx="17">
                  <c:v>6.3684097719252625E-2</c:v>
                </c:pt>
                <c:pt idx="18">
                  <c:v>0.16172680954399168</c:v>
                </c:pt>
                <c:pt idx="19">
                  <c:v>0.19324036360610955</c:v>
                </c:pt>
                <c:pt idx="20">
                  <c:v>0.15694609565868239</c:v>
                </c:pt>
                <c:pt idx="21">
                  <c:v>0.13238947144896865</c:v>
                </c:pt>
                <c:pt idx="22">
                  <c:v>0.10527724242179165</c:v>
                </c:pt>
                <c:pt idx="23">
                  <c:v>5.0418412725186677E-2</c:v>
                </c:pt>
                <c:pt idx="24">
                  <c:v>2.0694510187701347E-2</c:v>
                </c:pt>
                <c:pt idx="25">
                  <c:v>9.3947779120440948E-3</c:v>
                </c:pt>
                <c:pt idx="26">
                  <c:v>7.0844168693142166E-3</c:v>
                </c:pt>
                <c:pt idx="27">
                  <c:v>4.6000087810767276E-3</c:v>
                </c:pt>
                <c:pt idx="28">
                  <c:v>2.6105377737008786E-3</c:v>
                </c:pt>
                <c:pt idx="29">
                  <c:v>1.1362979144226588E-3</c:v>
                </c:pt>
                <c:pt idx="30">
                  <c:v>5.5074264685686734E-4</c:v>
                </c:pt>
                <c:pt idx="31">
                  <c:v>2.4354407005713983E-4</c:v>
                </c:pt>
                <c:pt idx="32">
                  <c:v>2.066878937917281E-4</c:v>
                </c:pt>
                <c:pt idx="33">
                  <c:v>9.0705444804287146E-5</c:v>
                </c:pt>
                <c:pt idx="34">
                  <c:v>6.1141746034847576E-5</c:v>
                </c:pt>
                <c:pt idx="35">
                  <c:v>4.2708556133296795E-5</c:v>
                </c:pt>
                <c:pt idx="36">
                  <c:v>3.5009043379330228E-5</c:v>
                </c:pt>
                <c:pt idx="37">
                  <c:v>3.0346536030649958E-5</c:v>
                </c:pt>
                <c:pt idx="38">
                  <c:v>1.3500144457575586E-5</c:v>
                </c:pt>
                <c:pt idx="39">
                  <c:v>6.3880049127336996E-6</c:v>
                </c:pt>
                <c:pt idx="40">
                  <c:v>1.0170841617502865E-7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43456128"/>
        <c:axId val="143457664"/>
      </c:scatterChart>
      <c:valAx>
        <c:axId val="143456128"/>
        <c:scaling>
          <c:orientation val="minMax"/>
          <c:max val="41"/>
          <c:min val="0"/>
        </c:scaling>
        <c:delete val="0"/>
        <c:axPos val="b"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400"/>
            </a:pPr>
            <a:endParaRPr lang="en-US"/>
          </a:p>
        </c:txPr>
        <c:crossAx val="143457664"/>
        <c:crosses val="autoZero"/>
        <c:crossBetween val="midCat"/>
        <c:majorUnit val="2"/>
      </c:valAx>
      <c:valAx>
        <c:axId val="143457664"/>
        <c:scaling>
          <c:orientation val="minMax"/>
          <c:max val="0.25"/>
        </c:scaling>
        <c:delete val="0"/>
        <c:axPos val="l"/>
        <c:majorGridlines/>
        <c:numFmt formatCode="0%" sourceLinked="0"/>
        <c:majorTickMark val="out"/>
        <c:minorTickMark val="none"/>
        <c:tickLblPos val="nextTo"/>
        <c:txPr>
          <a:bodyPr/>
          <a:lstStyle/>
          <a:p>
            <a:pPr>
              <a:defRPr sz="1400"/>
            </a:pPr>
            <a:endParaRPr lang="en-US"/>
          </a:p>
        </c:txPr>
        <c:crossAx val="143456128"/>
        <c:crosses val="autoZero"/>
        <c:crossBetween val="midCat"/>
      </c:valAx>
    </c:plotArea>
    <c:plotVisOnly val="1"/>
    <c:dispBlanksAs val="gap"/>
    <c:showDLblsOverMax val="0"/>
  </c:chart>
  <c:externalData r:id="rId1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title>
      <c:layout/>
      <c:overlay val="0"/>
    </c:title>
    <c:autoTitleDeleted val="0"/>
    <c:plotArea>
      <c:layout/>
      <c:scatterChart>
        <c:scatterStyle val="smoothMarker"/>
        <c:varyColors val="0"/>
        <c:ser>
          <c:idx val="0"/>
          <c:order val="0"/>
          <c:tx>
            <c:strRef>
              <c:f>Sheet1!$M$38</c:f>
              <c:strCache>
                <c:ptCount val="1"/>
                <c:pt idx="0">
                  <c:v>∆rbp35</c:v>
                </c:pt>
              </c:strCache>
            </c:strRef>
          </c:tx>
          <c:marker>
            <c:symbol val="none"/>
          </c:marker>
          <c:errBars>
            <c:errDir val="y"/>
            <c:errBarType val="both"/>
            <c:errValType val="cust"/>
            <c:noEndCap val="0"/>
            <c:plus>
              <c:numRef>
                <c:f>Sheet1!$P$39:$P$79</c:f>
                <c:numCache>
                  <c:formatCode>General</c:formatCode>
                  <c:ptCount val="41"/>
                  <c:pt idx="0">
                    <c:v>9.8119018043988661E-4</c:v>
                  </c:pt>
                  <c:pt idx="1">
                    <c:v>1.0024549818763793E-4</c:v>
                  </c:pt>
                  <c:pt idx="2">
                    <c:v>4.4565864155949572E-4</c:v>
                  </c:pt>
                  <c:pt idx="3">
                    <c:v>1.9823903065214389E-4</c:v>
                  </c:pt>
                  <c:pt idx="4">
                    <c:v>1.3600469413492002E-4</c:v>
                  </c:pt>
                  <c:pt idx="5">
                    <c:v>6.0860002839174822E-5</c:v>
                  </c:pt>
                  <c:pt idx="6">
                    <c:v>7.8131909495600239E-5</c:v>
                  </c:pt>
                  <c:pt idx="7">
                    <c:v>1.8911366370096656E-4</c:v>
                  </c:pt>
                  <c:pt idx="8">
                    <c:v>4.6168564180843738E-4</c:v>
                  </c:pt>
                  <c:pt idx="9">
                    <c:v>9.7830641567638759E-4</c:v>
                  </c:pt>
                  <c:pt idx="10">
                    <c:v>1.8349518676635697E-3</c:v>
                  </c:pt>
                  <c:pt idx="11">
                    <c:v>2.2998695665092991E-3</c:v>
                  </c:pt>
                  <c:pt idx="12">
                    <c:v>2.8728516896723566E-3</c:v>
                  </c:pt>
                  <c:pt idx="13">
                    <c:v>7.1931699910228724E-3</c:v>
                  </c:pt>
                  <c:pt idx="14">
                    <c:v>3.1841141112983972E-3</c:v>
                  </c:pt>
                  <c:pt idx="15">
                    <c:v>3.2244261208684622E-3</c:v>
                  </c:pt>
                  <c:pt idx="16">
                    <c:v>3.9228258380852215E-3</c:v>
                  </c:pt>
                  <c:pt idx="17">
                    <c:v>6.3647325027840571E-3</c:v>
                  </c:pt>
                  <c:pt idx="18">
                    <c:v>1.8226099275779978E-2</c:v>
                  </c:pt>
                  <c:pt idx="19">
                    <c:v>1.4689799527075935E-2</c:v>
                  </c:pt>
                  <c:pt idx="20">
                    <c:v>5.7509990093653606E-3</c:v>
                  </c:pt>
                  <c:pt idx="21">
                    <c:v>6.7743914163891023E-3</c:v>
                  </c:pt>
                  <c:pt idx="22">
                    <c:v>9.6195300652240495E-3</c:v>
                  </c:pt>
                  <c:pt idx="23">
                    <c:v>7.3562771408995833E-3</c:v>
                  </c:pt>
                  <c:pt idx="24">
                    <c:v>8.4546866571574217E-3</c:v>
                  </c:pt>
                  <c:pt idx="25">
                    <c:v>5.1484192870958553E-3</c:v>
                  </c:pt>
                  <c:pt idx="26">
                    <c:v>4.9295945154007297E-3</c:v>
                  </c:pt>
                  <c:pt idx="27">
                    <c:v>3.6557662046401707E-3</c:v>
                  </c:pt>
                  <c:pt idx="28">
                    <c:v>2.2613115667843345E-3</c:v>
                  </c:pt>
                  <c:pt idx="29">
                    <c:v>1.5798041546908859E-3</c:v>
                  </c:pt>
                  <c:pt idx="30">
                    <c:v>2.2445016153022791E-3</c:v>
                  </c:pt>
                  <c:pt idx="31">
                    <c:v>2.987892741460889E-3</c:v>
                  </c:pt>
                  <c:pt idx="32">
                    <c:v>3.2891554226272858E-3</c:v>
                  </c:pt>
                  <c:pt idx="33">
                    <c:v>1.4783081264787246E-3</c:v>
                  </c:pt>
                  <c:pt idx="34">
                    <c:v>1.1952781042638787E-3</c:v>
                  </c:pt>
                  <c:pt idx="35">
                    <c:v>6.5756692834735737E-4</c:v>
                  </c:pt>
                  <c:pt idx="36">
                    <c:v>3.2952745168235122E-4</c:v>
                  </c:pt>
                  <c:pt idx="37">
                    <c:v>1.562352158359432E-4</c:v>
                  </c:pt>
                  <c:pt idx="38">
                    <c:v>2.5009240453363964E-5</c:v>
                  </c:pt>
                  <c:pt idx="39">
                    <c:v>1.5559414739759132E-6</c:v>
                  </c:pt>
                  <c:pt idx="40">
                    <c:v>6.0634534181602041E-8</c:v>
                  </c:pt>
                </c:numCache>
              </c:numRef>
            </c:plus>
            <c:minus>
              <c:numRef>
                <c:f>Sheet1!$P$39:$P$79</c:f>
                <c:numCache>
                  <c:formatCode>General</c:formatCode>
                  <c:ptCount val="41"/>
                  <c:pt idx="0">
                    <c:v>9.8119018043988661E-4</c:v>
                  </c:pt>
                  <c:pt idx="1">
                    <c:v>1.0024549818763793E-4</c:v>
                  </c:pt>
                  <c:pt idx="2">
                    <c:v>4.4565864155949572E-4</c:v>
                  </c:pt>
                  <c:pt idx="3">
                    <c:v>1.9823903065214389E-4</c:v>
                  </c:pt>
                  <c:pt idx="4">
                    <c:v>1.3600469413492002E-4</c:v>
                  </c:pt>
                  <c:pt idx="5">
                    <c:v>6.0860002839174822E-5</c:v>
                  </c:pt>
                  <c:pt idx="6">
                    <c:v>7.8131909495600239E-5</c:v>
                  </c:pt>
                  <c:pt idx="7">
                    <c:v>1.8911366370096656E-4</c:v>
                  </c:pt>
                  <c:pt idx="8">
                    <c:v>4.6168564180843738E-4</c:v>
                  </c:pt>
                  <c:pt idx="9">
                    <c:v>9.7830641567638759E-4</c:v>
                  </c:pt>
                  <c:pt idx="10">
                    <c:v>1.8349518676635697E-3</c:v>
                  </c:pt>
                  <c:pt idx="11">
                    <c:v>2.2998695665092991E-3</c:v>
                  </c:pt>
                  <c:pt idx="12">
                    <c:v>2.8728516896723566E-3</c:v>
                  </c:pt>
                  <c:pt idx="13">
                    <c:v>7.1931699910228724E-3</c:v>
                  </c:pt>
                  <c:pt idx="14">
                    <c:v>3.1841141112983972E-3</c:v>
                  </c:pt>
                  <c:pt idx="15">
                    <c:v>3.2244261208684622E-3</c:v>
                  </c:pt>
                  <c:pt idx="16">
                    <c:v>3.9228258380852215E-3</c:v>
                  </c:pt>
                  <c:pt idx="17">
                    <c:v>6.3647325027840571E-3</c:v>
                  </c:pt>
                  <c:pt idx="18">
                    <c:v>1.8226099275779978E-2</c:v>
                  </c:pt>
                  <c:pt idx="19">
                    <c:v>1.4689799527075935E-2</c:v>
                  </c:pt>
                  <c:pt idx="20">
                    <c:v>5.7509990093653606E-3</c:v>
                  </c:pt>
                  <c:pt idx="21">
                    <c:v>6.7743914163891023E-3</c:v>
                  </c:pt>
                  <c:pt idx="22">
                    <c:v>9.6195300652240495E-3</c:v>
                  </c:pt>
                  <c:pt idx="23">
                    <c:v>7.3562771408995833E-3</c:v>
                  </c:pt>
                  <c:pt idx="24">
                    <c:v>8.4546866571574217E-3</c:v>
                  </c:pt>
                  <c:pt idx="25">
                    <c:v>5.1484192870958553E-3</c:v>
                  </c:pt>
                  <c:pt idx="26">
                    <c:v>4.9295945154007297E-3</c:v>
                  </c:pt>
                  <c:pt idx="27">
                    <c:v>3.6557662046401707E-3</c:v>
                  </c:pt>
                  <c:pt idx="28">
                    <c:v>2.2613115667843345E-3</c:v>
                  </c:pt>
                  <c:pt idx="29">
                    <c:v>1.5798041546908859E-3</c:v>
                  </c:pt>
                  <c:pt idx="30">
                    <c:v>2.2445016153022791E-3</c:v>
                  </c:pt>
                  <c:pt idx="31">
                    <c:v>2.987892741460889E-3</c:v>
                  </c:pt>
                  <c:pt idx="32">
                    <c:v>3.2891554226272858E-3</c:v>
                  </c:pt>
                  <c:pt idx="33">
                    <c:v>1.4783081264787246E-3</c:v>
                  </c:pt>
                  <c:pt idx="34">
                    <c:v>1.1952781042638787E-3</c:v>
                  </c:pt>
                  <c:pt idx="35">
                    <c:v>6.5756692834735737E-4</c:v>
                  </c:pt>
                  <c:pt idx="36">
                    <c:v>3.2952745168235122E-4</c:v>
                  </c:pt>
                  <c:pt idx="37">
                    <c:v>1.562352158359432E-4</c:v>
                  </c:pt>
                  <c:pt idx="38">
                    <c:v>2.5009240453363964E-5</c:v>
                  </c:pt>
                  <c:pt idx="39">
                    <c:v>1.5559414739759132E-6</c:v>
                  </c:pt>
                  <c:pt idx="40">
                    <c:v>6.0634534181602041E-8</c:v>
                  </c:pt>
                </c:numCache>
              </c:numRef>
            </c:minus>
          </c:errBars>
          <c:xVal>
            <c:numRef>
              <c:f>Sheet1!$A$39:$A$79</c:f>
              <c:numCache>
                <c:formatCode>General</c:formatCode>
                <c:ptCount val="41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</c:numCache>
            </c:numRef>
          </c:xVal>
          <c:yVal>
            <c:numRef>
              <c:f>Sheet1!$M$39:$M$79</c:f>
              <c:numCache>
                <c:formatCode>0.00%</c:formatCode>
                <c:ptCount val="41"/>
                <c:pt idx="0">
                  <c:v>2.0873052854340239E-3</c:v>
                </c:pt>
                <c:pt idx="1">
                  <c:v>3.2869632533744363E-4</c:v>
                </c:pt>
                <c:pt idx="2">
                  <c:v>1.0490433948395863E-3</c:v>
                </c:pt>
                <c:pt idx="3">
                  <c:v>7.9106539917940186E-4</c:v>
                </c:pt>
                <c:pt idx="4">
                  <c:v>8.5238712639300557E-4</c:v>
                </c:pt>
                <c:pt idx="5">
                  <c:v>5.8497137021582424E-4</c:v>
                </c:pt>
                <c:pt idx="6">
                  <c:v>8.1836059675292634E-4</c:v>
                </c:pt>
                <c:pt idx="7">
                  <c:v>8.8202145061970982E-4</c:v>
                </c:pt>
                <c:pt idx="8">
                  <c:v>1.2093826545383957E-3</c:v>
                </c:pt>
                <c:pt idx="9">
                  <c:v>1.9787797377973731E-3</c:v>
                </c:pt>
                <c:pt idx="10">
                  <c:v>3.7344438372969475E-3</c:v>
                </c:pt>
                <c:pt idx="11">
                  <c:v>4.7170516398128909E-3</c:v>
                </c:pt>
                <c:pt idx="12">
                  <c:v>7.309257338544429E-3</c:v>
                </c:pt>
                <c:pt idx="13">
                  <c:v>3.3717261846122115E-2</c:v>
                </c:pt>
                <c:pt idx="14">
                  <c:v>1.4313130380898176E-2</c:v>
                </c:pt>
                <c:pt idx="15">
                  <c:v>2.1149604537346753E-2</c:v>
                </c:pt>
                <c:pt idx="16">
                  <c:v>3.4110783592747662E-2</c:v>
                </c:pt>
                <c:pt idx="17">
                  <c:v>8.8268474792405668E-2</c:v>
                </c:pt>
                <c:pt idx="18">
                  <c:v>0.20195502991309269</c:v>
                </c:pt>
                <c:pt idx="19">
                  <c:v>0.20122678064548852</c:v>
                </c:pt>
                <c:pt idx="20">
                  <c:v>0.11367101063359397</c:v>
                </c:pt>
                <c:pt idx="21">
                  <c:v>8.0415876898316571E-2</c:v>
                </c:pt>
                <c:pt idx="22">
                  <c:v>6.612419736064129E-2</c:v>
                </c:pt>
                <c:pt idx="23">
                  <c:v>3.6718450654735828E-2</c:v>
                </c:pt>
                <c:pt idx="24">
                  <c:v>2.2280556303805963E-2</c:v>
                </c:pt>
                <c:pt idx="25">
                  <c:v>1.2571647369640705E-2</c:v>
                </c:pt>
                <c:pt idx="26">
                  <c:v>1.1540006590198033E-2</c:v>
                </c:pt>
                <c:pt idx="27">
                  <c:v>8.4701415161709016E-3</c:v>
                </c:pt>
                <c:pt idx="28">
                  <c:v>6.3782541370835909E-3</c:v>
                </c:pt>
                <c:pt idx="29">
                  <c:v>3.6998248866235324E-3</c:v>
                </c:pt>
                <c:pt idx="30">
                  <c:v>3.6835776656171429E-3</c:v>
                </c:pt>
                <c:pt idx="31">
                  <c:v>4.022650689891989E-3</c:v>
                </c:pt>
                <c:pt idx="32">
                  <c:v>4.318318610187854E-3</c:v>
                </c:pt>
                <c:pt idx="33">
                  <c:v>1.9313385783065816E-3</c:v>
                </c:pt>
                <c:pt idx="34">
                  <c:v>1.5338288366363304E-3</c:v>
                </c:pt>
                <c:pt idx="35">
                  <c:v>8.489943577568523E-4</c:v>
                </c:pt>
                <c:pt idx="36">
                  <c:v>4.367336928680911E-4</c:v>
                </c:pt>
                <c:pt idx="37">
                  <c:v>2.1546526696841558E-4</c:v>
                </c:pt>
                <c:pt idx="38">
                  <c:v>4.6743886831503838E-5</c:v>
                </c:pt>
                <c:pt idx="39">
                  <c:v>8.4575677981408535E-6</c:v>
                </c:pt>
                <c:pt idx="40">
                  <c:v>9.2631463146793804E-8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43521664"/>
        <c:axId val="143523200"/>
      </c:scatterChart>
      <c:valAx>
        <c:axId val="143521664"/>
        <c:scaling>
          <c:orientation val="minMax"/>
          <c:max val="41"/>
          <c:min val="0"/>
        </c:scaling>
        <c:delete val="0"/>
        <c:axPos val="b"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400"/>
            </a:pPr>
            <a:endParaRPr lang="en-US"/>
          </a:p>
        </c:txPr>
        <c:crossAx val="143523200"/>
        <c:crosses val="autoZero"/>
        <c:crossBetween val="midCat"/>
      </c:valAx>
      <c:valAx>
        <c:axId val="143523200"/>
        <c:scaling>
          <c:orientation val="minMax"/>
          <c:max val="0.25"/>
        </c:scaling>
        <c:delete val="0"/>
        <c:axPos val="l"/>
        <c:majorGridlines/>
        <c:numFmt formatCode="0%" sourceLinked="0"/>
        <c:majorTickMark val="out"/>
        <c:minorTickMark val="none"/>
        <c:tickLblPos val="nextTo"/>
        <c:txPr>
          <a:bodyPr/>
          <a:lstStyle/>
          <a:p>
            <a:pPr>
              <a:defRPr sz="1400"/>
            </a:pPr>
            <a:endParaRPr lang="en-US"/>
          </a:p>
        </c:txPr>
        <c:crossAx val="143521664"/>
        <c:crosses val="autoZero"/>
        <c:crossBetween val="midCat"/>
      </c:valAx>
    </c:plotArea>
    <c:plotVisOnly val="1"/>
    <c:dispBlanksAs val="gap"/>
    <c:showDLblsOverMax val="0"/>
  </c:chart>
  <c:externalData r:id="rId1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layout/>
      <c:overlay val="0"/>
    </c:title>
    <c:autoTitleDeleted val="0"/>
    <c:plotArea>
      <c:layout/>
      <c:scatterChart>
        <c:scatterStyle val="smoothMarker"/>
        <c:varyColors val="0"/>
        <c:ser>
          <c:idx val="0"/>
          <c:order val="0"/>
          <c:tx>
            <c:strRef>
              <c:f>Sheet1!$N$38</c:f>
              <c:strCache>
                <c:ptCount val="1"/>
                <c:pt idx="0">
                  <c:v>WT</c:v>
                </c:pt>
              </c:strCache>
            </c:strRef>
          </c:tx>
          <c:marker>
            <c:symbol val="none"/>
          </c:marker>
          <c:errBars>
            <c:errDir val="y"/>
            <c:errBarType val="both"/>
            <c:errValType val="cust"/>
            <c:noEndCap val="0"/>
            <c:plus>
              <c:numRef>
                <c:f>Sheet1!$Q$39:$Q$79</c:f>
                <c:numCache>
                  <c:formatCode>General</c:formatCode>
                  <c:ptCount val="41"/>
                  <c:pt idx="0">
                    <c:v>2.3930857824329356E-4</c:v>
                  </c:pt>
                  <c:pt idx="1">
                    <c:v>7.928436429423902E-6</c:v>
                  </c:pt>
                  <c:pt idx="2">
                    <c:v>2.4381321146010412E-5</c:v>
                  </c:pt>
                  <c:pt idx="3">
                    <c:v>4.0407336497179304E-5</c:v>
                  </c:pt>
                  <c:pt idx="4">
                    <c:v>6.6882773975112259E-5</c:v>
                  </c:pt>
                  <c:pt idx="5">
                    <c:v>5.0048547273940337E-5</c:v>
                  </c:pt>
                  <c:pt idx="6">
                    <c:v>8.9461712393152989E-5</c:v>
                  </c:pt>
                  <c:pt idx="7">
                    <c:v>1.2869962169586934E-4</c:v>
                  </c:pt>
                  <c:pt idx="8">
                    <c:v>2.5288633917324452E-4</c:v>
                  </c:pt>
                  <c:pt idx="9">
                    <c:v>5.8080295124162068E-4</c:v>
                  </c:pt>
                  <c:pt idx="10">
                    <c:v>1.2371844460236404E-3</c:v>
                  </c:pt>
                  <c:pt idx="11">
                    <c:v>1.2816238994989143E-3</c:v>
                  </c:pt>
                  <c:pt idx="12">
                    <c:v>1.6777349725017572E-3</c:v>
                  </c:pt>
                  <c:pt idx="13">
                    <c:v>9.8390659077546259E-3</c:v>
                  </c:pt>
                  <c:pt idx="14">
                    <c:v>2.0090937250798988E-4</c:v>
                  </c:pt>
                  <c:pt idx="15">
                    <c:v>6.2738570411085149E-4</c:v>
                  </c:pt>
                  <c:pt idx="16">
                    <c:v>1.1022879760614784E-4</c:v>
                  </c:pt>
                  <c:pt idx="17">
                    <c:v>1.2498856332637015E-3</c:v>
                  </c:pt>
                  <c:pt idx="18">
                    <c:v>5.3406495191000297E-3</c:v>
                  </c:pt>
                  <c:pt idx="19">
                    <c:v>3.7925954740571687E-3</c:v>
                  </c:pt>
                  <c:pt idx="20">
                    <c:v>4.2285149225664226E-3</c:v>
                  </c:pt>
                  <c:pt idx="21">
                    <c:v>3.7360266262901529E-3</c:v>
                  </c:pt>
                  <c:pt idx="22">
                    <c:v>4.6168521731724766E-3</c:v>
                  </c:pt>
                  <c:pt idx="23">
                    <c:v>3.1573952503556007E-3</c:v>
                  </c:pt>
                  <c:pt idx="24">
                    <c:v>3.1559253191260489E-3</c:v>
                  </c:pt>
                  <c:pt idx="25">
                    <c:v>1.4987275064221562E-3</c:v>
                  </c:pt>
                  <c:pt idx="26">
                    <c:v>1.5500225393513273E-3</c:v>
                  </c:pt>
                  <c:pt idx="27">
                    <c:v>1.2793557235956184E-3</c:v>
                  </c:pt>
                  <c:pt idx="28">
                    <c:v>7.2434338645212639E-4</c:v>
                  </c:pt>
                  <c:pt idx="29">
                    <c:v>2.9801950169422285E-4</c:v>
                  </c:pt>
                  <c:pt idx="30">
                    <c:v>1.1182727174768894E-4</c:v>
                  </c:pt>
                  <c:pt idx="31">
                    <c:v>2.1906376041324385E-5</c:v>
                  </c:pt>
                  <c:pt idx="32">
                    <c:v>1.7763801831124209E-5</c:v>
                  </c:pt>
                  <c:pt idx="33">
                    <c:v>9.9212789413704972E-6</c:v>
                  </c:pt>
                  <c:pt idx="34">
                    <c:v>7.4450598429577265E-6</c:v>
                  </c:pt>
                  <c:pt idx="35">
                    <c:v>4.2575033310623126E-6</c:v>
                  </c:pt>
                  <c:pt idx="36">
                    <c:v>4.1619491369241623E-6</c:v>
                  </c:pt>
                  <c:pt idx="37">
                    <c:v>6.0371894729260987E-6</c:v>
                  </c:pt>
                  <c:pt idx="38">
                    <c:v>9.4681927093429344E-7</c:v>
                  </c:pt>
                  <c:pt idx="39">
                    <c:v>9.0266186960914079E-7</c:v>
                  </c:pt>
                  <c:pt idx="40">
                    <c:v>3.1488305229667311E-8</c:v>
                  </c:pt>
                </c:numCache>
              </c:numRef>
            </c:plus>
            <c:minus>
              <c:numRef>
                <c:f>Sheet1!$Q$39:$Q$79</c:f>
                <c:numCache>
                  <c:formatCode>General</c:formatCode>
                  <c:ptCount val="41"/>
                  <c:pt idx="0">
                    <c:v>2.3930857824329356E-4</c:v>
                  </c:pt>
                  <c:pt idx="1">
                    <c:v>7.928436429423902E-6</c:v>
                  </c:pt>
                  <c:pt idx="2">
                    <c:v>2.4381321146010412E-5</c:v>
                  </c:pt>
                  <c:pt idx="3">
                    <c:v>4.0407336497179304E-5</c:v>
                  </c:pt>
                  <c:pt idx="4">
                    <c:v>6.6882773975112259E-5</c:v>
                  </c:pt>
                  <c:pt idx="5">
                    <c:v>5.0048547273940337E-5</c:v>
                  </c:pt>
                  <c:pt idx="6">
                    <c:v>8.9461712393152989E-5</c:v>
                  </c:pt>
                  <c:pt idx="7">
                    <c:v>1.2869962169586934E-4</c:v>
                  </c:pt>
                  <c:pt idx="8">
                    <c:v>2.5288633917324452E-4</c:v>
                  </c:pt>
                  <c:pt idx="9">
                    <c:v>5.8080295124162068E-4</c:v>
                  </c:pt>
                  <c:pt idx="10">
                    <c:v>1.2371844460236404E-3</c:v>
                  </c:pt>
                  <c:pt idx="11">
                    <c:v>1.2816238994989143E-3</c:v>
                  </c:pt>
                  <c:pt idx="12">
                    <c:v>1.6777349725017572E-3</c:v>
                  </c:pt>
                  <c:pt idx="13">
                    <c:v>9.8390659077546259E-3</c:v>
                  </c:pt>
                  <c:pt idx="14">
                    <c:v>2.0090937250798988E-4</c:v>
                  </c:pt>
                  <c:pt idx="15">
                    <c:v>6.2738570411085149E-4</c:v>
                  </c:pt>
                  <c:pt idx="16">
                    <c:v>1.1022879760614784E-4</c:v>
                  </c:pt>
                  <c:pt idx="17">
                    <c:v>1.2498856332637015E-3</c:v>
                  </c:pt>
                  <c:pt idx="18">
                    <c:v>5.3406495191000297E-3</c:v>
                  </c:pt>
                  <c:pt idx="19">
                    <c:v>3.7925954740571687E-3</c:v>
                  </c:pt>
                  <c:pt idx="20">
                    <c:v>4.2285149225664226E-3</c:v>
                  </c:pt>
                  <c:pt idx="21">
                    <c:v>3.7360266262901529E-3</c:v>
                  </c:pt>
                  <c:pt idx="22">
                    <c:v>4.6168521731724766E-3</c:v>
                  </c:pt>
                  <c:pt idx="23">
                    <c:v>3.1573952503556007E-3</c:v>
                  </c:pt>
                  <c:pt idx="24">
                    <c:v>3.1559253191260489E-3</c:v>
                  </c:pt>
                  <c:pt idx="25">
                    <c:v>1.4987275064221562E-3</c:v>
                  </c:pt>
                  <c:pt idx="26">
                    <c:v>1.5500225393513273E-3</c:v>
                  </c:pt>
                  <c:pt idx="27">
                    <c:v>1.2793557235956184E-3</c:v>
                  </c:pt>
                  <c:pt idx="28">
                    <c:v>7.2434338645212639E-4</c:v>
                  </c:pt>
                  <c:pt idx="29">
                    <c:v>2.9801950169422285E-4</c:v>
                  </c:pt>
                  <c:pt idx="30">
                    <c:v>1.1182727174768894E-4</c:v>
                  </c:pt>
                  <c:pt idx="31">
                    <c:v>2.1906376041324385E-5</c:v>
                  </c:pt>
                  <c:pt idx="32">
                    <c:v>1.7763801831124209E-5</c:v>
                  </c:pt>
                  <c:pt idx="33">
                    <c:v>9.9212789413704972E-6</c:v>
                  </c:pt>
                  <c:pt idx="34">
                    <c:v>7.4450598429577265E-6</c:v>
                  </c:pt>
                  <c:pt idx="35">
                    <c:v>4.2575033310623126E-6</c:v>
                  </c:pt>
                  <c:pt idx="36">
                    <c:v>4.1619491369241623E-6</c:v>
                  </c:pt>
                  <c:pt idx="37">
                    <c:v>6.0371894729260987E-6</c:v>
                  </c:pt>
                  <c:pt idx="38">
                    <c:v>9.4681927093429344E-7</c:v>
                  </c:pt>
                  <c:pt idx="39">
                    <c:v>9.0266186960914079E-7</c:v>
                  </c:pt>
                  <c:pt idx="40">
                    <c:v>3.1488305229667311E-8</c:v>
                  </c:pt>
                </c:numCache>
              </c:numRef>
            </c:minus>
          </c:errBars>
          <c:xVal>
            <c:numRef>
              <c:f>Sheet1!$A$39:$A$79</c:f>
              <c:numCache>
                <c:formatCode>General</c:formatCode>
                <c:ptCount val="41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</c:numCache>
            </c:numRef>
          </c:xVal>
          <c:yVal>
            <c:numRef>
              <c:f>Sheet1!$N$39:$N$79</c:f>
              <c:numCache>
                <c:formatCode>0.00%</c:formatCode>
                <c:ptCount val="41"/>
                <c:pt idx="0">
                  <c:v>7.0878704607296695E-4</c:v>
                </c:pt>
                <c:pt idx="1">
                  <c:v>1.0229007039794223E-4</c:v>
                </c:pt>
                <c:pt idx="2">
                  <c:v>1.7140259930646735E-4</c:v>
                </c:pt>
                <c:pt idx="3">
                  <c:v>1.9784777489639674E-4</c:v>
                </c:pt>
                <c:pt idx="4">
                  <c:v>2.7751353548474526E-4</c:v>
                </c:pt>
                <c:pt idx="5">
                  <c:v>1.8900216594767362E-4</c:v>
                </c:pt>
                <c:pt idx="6">
                  <c:v>3.4741433409963022E-4</c:v>
                </c:pt>
                <c:pt idx="7">
                  <c:v>5.0663593181667175E-4</c:v>
                </c:pt>
                <c:pt idx="8">
                  <c:v>8.0235470061913109E-4</c:v>
                </c:pt>
                <c:pt idx="9">
                  <c:v>1.852787963923257E-3</c:v>
                </c:pt>
                <c:pt idx="10">
                  <c:v>3.6762237249693707E-3</c:v>
                </c:pt>
                <c:pt idx="11">
                  <c:v>3.9429653654372886E-3</c:v>
                </c:pt>
                <c:pt idx="12">
                  <c:v>5.8679255490579341E-3</c:v>
                </c:pt>
                <c:pt idx="13">
                  <c:v>2.3844004687636408E-2</c:v>
                </c:pt>
                <c:pt idx="14">
                  <c:v>1.0207061823637389E-2</c:v>
                </c:pt>
                <c:pt idx="15">
                  <c:v>1.4953665726992084E-2</c:v>
                </c:pt>
                <c:pt idx="16">
                  <c:v>2.1868198642586847E-2</c:v>
                </c:pt>
                <c:pt idx="17">
                  <c:v>6.3684097719252625E-2</c:v>
                </c:pt>
                <c:pt idx="18">
                  <c:v>0.16172680954399168</c:v>
                </c:pt>
                <c:pt idx="19">
                  <c:v>0.19324036360610955</c:v>
                </c:pt>
                <c:pt idx="20">
                  <c:v>0.15694609565868239</c:v>
                </c:pt>
                <c:pt idx="21">
                  <c:v>0.13238947144896865</c:v>
                </c:pt>
                <c:pt idx="22">
                  <c:v>0.10527724242179165</c:v>
                </c:pt>
                <c:pt idx="23">
                  <c:v>5.0418412725186677E-2</c:v>
                </c:pt>
                <c:pt idx="24">
                  <c:v>2.0694510187701347E-2</c:v>
                </c:pt>
                <c:pt idx="25">
                  <c:v>9.3947779120440948E-3</c:v>
                </c:pt>
                <c:pt idx="26">
                  <c:v>7.0844168693142166E-3</c:v>
                </c:pt>
                <c:pt idx="27">
                  <c:v>4.6000087810767276E-3</c:v>
                </c:pt>
                <c:pt idx="28">
                  <c:v>2.6105377737008786E-3</c:v>
                </c:pt>
                <c:pt idx="29">
                  <c:v>1.1362979144226588E-3</c:v>
                </c:pt>
                <c:pt idx="30">
                  <c:v>5.5074264685686734E-4</c:v>
                </c:pt>
                <c:pt idx="31">
                  <c:v>2.4354407005713983E-4</c:v>
                </c:pt>
                <c:pt idx="32">
                  <c:v>2.066878937917281E-4</c:v>
                </c:pt>
                <c:pt idx="33">
                  <c:v>9.0705444804287146E-5</c:v>
                </c:pt>
                <c:pt idx="34">
                  <c:v>6.1141746034847576E-5</c:v>
                </c:pt>
                <c:pt idx="35">
                  <c:v>4.2708556133296795E-5</c:v>
                </c:pt>
                <c:pt idx="36">
                  <c:v>3.5009043379330228E-5</c:v>
                </c:pt>
                <c:pt idx="37">
                  <c:v>3.0346536030649958E-5</c:v>
                </c:pt>
                <c:pt idx="38">
                  <c:v>1.3500144457575586E-5</c:v>
                </c:pt>
                <c:pt idx="39">
                  <c:v>6.3880049127336996E-6</c:v>
                </c:pt>
                <c:pt idx="40">
                  <c:v>1.0170841617502865E-7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48022400"/>
        <c:axId val="148023936"/>
      </c:scatterChart>
      <c:valAx>
        <c:axId val="148022400"/>
        <c:scaling>
          <c:orientation val="minMax"/>
          <c:max val="41"/>
          <c:min val="0"/>
        </c:scaling>
        <c:delete val="0"/>
        <c:axPos val="b"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400"/>
            </a:pPr>
            <a:endParaRPr lang="en-US"/>
          </a:p>
        </c:txPr>
        <c:crossAx val="148023936"/>
        <c:crosses val="autoZero"/>
        <c:crossBetween val="midCat"/>
      </c:valAx>
      <c:valAx>
        <c:axId val="148023936"/>
        <c:scaling>
          <c:orientation val="minMax"/>
          <c:max val="0.25"/>
        </c:scaling>
        <c:delete val="0"/>
        <c:axPos val="l"/>
        <c:majorGridlines/>
        <c:numFmt formatCode="0%" sourceLinked="0"/>
        <c:majorTickMark val="out"/>
        <c:minorTickMark val="none"/>
        <c:tickLblPos val="nextTo"/>
        <c:txPr>
          <a:bodyPr/>
          <a:lstStyle/>
          <a:p>
            <a:pPr>
              <a:defRPr sz="1400"/>
            </a:pPr>
            <a:endParaRPr lang="en-US"/>
          </a:p>
        </c:txPr>
        <c:crossAx val="148022400"/>
        <c:crosses val="autoZero"/>
        <c:crossBetween val="midCat"/>
      </c:valAx>
    </c:plotArea>
    <c:plotVisOnly val="1"/>
    <c:dispBlanksAs val="gap"/>
    <c:showDLblsOverMax val="0"/>
  </c:chart>
  <c:externalData r:id="rId1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title>
      <c:layout/>
      <c:overlay val="0"/>
    </c:title>
    <c:autoTitleDeleted val="0"/>
    <c:plotArea>
      <c:layout/>
      <c:scatterChart>
        <c:scatterStyle val="smoothMarker"/>
        <c:varyColors val="0"/>
        <c:ser>
          <c:idx val="0"/>
          <c:order val="0"/>
          <c:tx>
            <c:strRef>
              <c:f>Sheet1!$L$38</c:f>
              <c:strCache>
                <c:ptCount val="1"/>
                <c:pt idx="0">
                  <c:v>∆exp5</c:v>
                </c:pt>
              </c:strCache>
            </c:strRef>
          </c:tx>
          <c:marker>
            <c:symbol val="none"/>
          </c:marker>
          <c:errBars>
            <c:errDir val="y"/>
            <c:errBarType val="both"/>
            <c:errValType val="cust"/>
            <c:noEndCap val="0"/>
            <c:plus>
              <c:numRef>
                <c:f>Sheet1!$O$39:$O$79</c:f>
                <c:numCache>
                  <c:formatCode>General</c:formatCode>
                  <c:ptCount val="41"/>
                  <c:pt idx="0">
                    <c:v>4.20994441519267E-4</c:v>
                  </c:pt>
                  <c:pt idx="1">
                    <c:v>3.6915324379235374E-5</c:v>
                  </c:pt>
                  <c:pt idx="2">
                    <c:v>1.5109107906657816E-5</c:v>
                  </c:pt>
                  <c:pt idx="3">
                    <c:v>1.3962874562094567E-5</c:v>
                  </c:pt>
                  <c:pt idx="4">
                    <c:v>5.9139521858055058E-5</c:v>
                  </c:pt>
                  <c:pt idx="5">
                    <c:v>2.6713689725935189E-5</c:v>
                  </c:pt>
                  <c:pt idx="6">
                    <c:v>4.4443911684283603E-5</c:v>
                  </c:pt>
                  <c:pt idx="7">
                    <c:v>6.6749337745548157E-5</c:v>
                  </c:pt>
                  <c:pt idx="8">
                    <c:v>5.7597263303077459E-5</c:v>
                  </c:pt>
                  <c:pt idx="9">
                    <c:v>4.051362302027097E-5</c:v>
                  </c:pt>
                  <c:pt idx="10">
                    <c:v>1.3034443970843707E-5</c:v>
                  </c:pt>
                  <c:pt idx="11">
                    <c:v>6.6639595148690214E-5</c:v>
                  </c:pt>
                  <c:pt idx="12">
                    <c:v>2.1048572728810721E-4</c:v>
                  </c:pt>
                  <c:pt idx="13">
                    <c:v>1.0545380665959328E-3</c:v>
                  </c:pt>
                  <c:pt idx="14">
                    <c:v>1.4995403454692924E-3</c:v>
                  </c:pt>
                  <c:pt idx="15">
                    <c:v>3.0233636556743948E-3</c:v>
                  </c:pt>
                  <c:pt idx="16">
                    <c:v>4.2047803468380695E-3</c:v>
                  </c:pt>
                  <c:pt idx="17">
                    <c:v>9.2018954565042926E-3</c:v>
                  </c:pt>
                  <c:pt idx="18">
                    <c:v>9.7173905086641726E-3</c:v>
                  </c:pt>
                  <c:pt idx="19">
                    <c:v>1.4635098740473642E-3</c:v>
                  </c:pt>
                  <c:pt idx="20">
                    <c:v>6.5258895023030247E-3</c:v>
                  </c:pt>
                  <c:pt idx="21">
                    <c:v>8.9912004756572857E-3</c:v>
                  </c:pt>
                  <c:pt idx="22">
                    <c:v>6.6945009581768451E-3</c:v>
                  </c:pt>
                  <c:pt idx="23">
                    <c:v>2.4666748719368655E-3</c:v>
                  </c:pt>
                  <c:pt idx="24">
                    <c:v>1.2380155061220172E-3</c:v>
                  </c:pt>
                  <c:pt idx="25">
                    <c:v>1.8015932394305494E-4</c:v>
                  </c:pt>
                  <c:pt idx="26">
                    <c:v>1.1190420873056508E-3</c:v>
                  </c:pt>
                  <c:pt idx="27">
                    <c:v>1.3037954180430968E-3</c:v>
                  </c:pt>
                  <c:pt idx="28">
                    <c:v>1.7355663844715759E-3</c:v>
                  </c:pt>
                  <c:pt idx="29">
                    <c:v>1.3016847432822556E-3</c:v>
                  </c:pt>
                  <c:pt idx="30">
                    <c:v>1.1721820260641408E-3</c:v>
                  </c:pt>
                  <c:pt idx="31">
                    <c:v>5.9552661411810736E-4</c:v>
                  </c:pt>
                  <c:pt idx="32">
                    <c:v>4.1559374655849229E-4</c:v>
                  </c:pt>
                  <c:pt idx="33">
                    <c:v>1.8715808216929466E-4</c:v>
                  </c:pt>
                  <c:pt idx="34">
                    <c:v>9.1384651032297372E-5</c:v>
                  </c:pt>
                  <c:pt idx="35">
                    <c:v>4.9216101231722296E-5</c:v>
                  </c:pt>
                  <c:pt idx="36">
                    <c:v>2.7599827130868088E-5</c:v>
                  </c:pt>
                  <c:pt idx="37">
                    <c:v>1.4840626266818756E-5</c:v>
                  </c:pt>
                  <c:pt idx="38">
                    <c:v>4.1134000281757017E-6</c:v>
                  </c:pt>
                  <c:pt idx="39">
                    <c:v>5.0355640033850196E-7</c:v>
                  </c:pt>
                  <c:pt idx="40">
                    <c:v>2.6250714754164162E-8</c:v>
                  </c:pt>
                </c:numCache>
              </c:numRef>
            </c:plus>
            <c:minus>
              <c:numRef>
                <c:f>Sheet1!$O$39:$O$79</c:f>
                <c:numCache>
                  <c:formatCode>General</c:formatCode>
                  <c:ptCount val="41"/>
                  <c:pt idx="0">
                    <c:v>4.20994441519267E-4</c:v>
                  </c:pt>
                  <c:pt idx="1">
                    <c:v>3.6915324379235374E-5</c:v>
                  </c:pt>
                  <c:pt idx="2">
                    <c:v>1.5109107906657816E-5</c:v>
                  </c:pt>
                  <c:pt idx="3">
                    <c:v>1.3962874562094567E-5</c:v>
                  </c:pt>
                  <c:pt idx="4">
                    <c:v>5.9139521858055058E-5</c:v>
                  </c:pt>
                  <c:pt idx="5">
                    <c:v>2.6713689725935189E-5</c:v>
                  </c:pt>
                  <c:pt idx="6">
                    <c:v>4.4443911684283603E-5</c:v>
                  </c:pt>
                  <c:pt idx="7">
                    <c:v>6.6749337745548157E-5</c:v>
                  </c:pt>
                  <c:pt idx="8">
                    <c:v>5.7597263303077459E-5</c:v>
                  </c:pt>
                  <c:pt idx="9">
                    <c:v>4.051362302027097E-5</c:v>
                  </c:pt>
                  <c:pt idx="10">
                    <c:v>1.3034443970843707E-5</c:v>
                  </c:pt>
                  <c:pt idx="11">
                    <c:v>6.6639595148690214E-5</c:v>
                  </c:pt>
                  <c:pt idx="12">
                    <c:v>2.1048572728810721E-4</c:v>
                  </c:pt>
                  <c:pt idx="13">
                    <c:v>1.0545380665959328E-3</c:v>
                  </c:pt>
                  <c:pt idx="14">
                    <c:v>1.4995403454692924E-3</c:v>
                  </c:pt>
                  <c:pt idx="15">
                    <c:v>3.0233636556743948E-3</c:v>
                  </c:pt>
                  <c:pt idx="16">
                    <c:v>4.2047803468380695E-3</c:v>
                  </c:pt>
                  <c:pt idx="17">
                    <c:v>9.2018954565042926E-3</c:v>
                  </c:pt>
                  <c:pt idx="18">
                    <c:v>9.7173905086641726E-3</c:v>
                  </c:pt>
                  <c:pt idx="19">
                    <c:v>1.4635098740473642E-3</c:v>
                  </c:pt>
                  <c:pt idx="20">
                    <c:v>6.5258895023030247E-3</c:v>
                  </c:pt>
                  <c:pt idx="21">
                    <c:v>8.9912004756572857E-3</c:v>
                  </c:pt>
                  <c:pt idx="22">
                    <c:v>6.6945009581768451E-3</c:v>
                  </c:pt>
                  <c:pt idx="23">
                    <c:v>2.4666748719368655E-3</c:v>
                  </c:pt>
                  <c:pt idx="24">
                    <c:v>1.2380155061220172E-3</c:v>
                  </c:pt>
                  <c:pt idx="25">
                    <c:v>1.8015932394305494E-4</c:v>
                  </c:pt>
                  <c:pt idx="26">
                    <c:v>1.1190420873056508E-3</c:v>
                  </c:pt>
                  <c:pt idx="27">
                    <c:v>1.3037954180430968E-3</c:v>
                  </c:pt>
                  <c:pt idx="28">
                    <c:v>1.7355663844715759E-3</c:v>
                  </c:pt>
                  <c:pt idx="29">
                    <c:v>1.3016847432822556E-3</c:v>
                  </c:pt>
                  <c:pt idx="30">
                    <c:v>1.1721820260641408E-3</c:v>
                  </c:pt>
                  <c:pt idx="31">
                    <c:v>5.9552661411810736E-4</c:v>
                  </c:pt>
                  <c:pt idx="32">
                    <c:v>4.1559374655849229E-4</c:v>
                  </c:pt>
                  <c:pt idx="33">
                    <c:v>1.8715808216929466E-4</c:v>
                  </c:pt>
                  <c:pt idx="34">
                    <c:v>9.1384651032297372E-5</c:v>
                  </c:pt>
                  <c:pt idx="35">
                    <c:v>4.9216101231722296E-5</c:v>
                  </c:pt>
                  <c:pt idx="36">
                    <c:v>2.7599827130868088E-5</c:v>
                  </c:pt>
                  <c:pt idx="37">
                    <c:v>1.4840626266818756E-5</c:v>
                  </c:pt>
                  <c:pt idx="38">
                    <c:v>4.1134000281757017E-6</c:v>
                  </c:pt>
                  <c:pt idx="39">
                    <c:v>5.0355640033850196E-7</c:v>
                  </c:pt>
                  <c:pt idx="40">
                    <c:v>2.6250714754164162E-8</c:v>
                  </c:pt>
                </c:numCache>
              </c:numRef>
            </c:minus>
          </c:errBars>
          <c:xVal>
            <c:numRef>
              <c:f>Sheet1!$A$39:$A$79</c:f>
              <c:numCache>
                <c:formatCode>General</c:formatCode>
                <c:ptCount val="41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</c:numCache>
            </c:numRef>
          </c:xVal>
          <c:yVal>
            <c:numRef>
              <c:f>Sheet1!$L$39:$L$79</c:f>
              <c:numCache>
                <c:formatCode>0.00%</c:formatCode>
                <c:ptCount val="41"/>
                <c:pt idx="0">
                  <c:v>6.3544124271016234E-4</c:v>
                </c:pt>
                <c:pt idx="1">
                  <c:v>8.6233531992866656E-5</c:v>
                </c:pt>
                <c:pt idx="2">
                  <c:v>1.659129017582749E-4</c:v>
                </c:pt>
                <c:pt idx="3">
                  <c:v>1.8569823504019267E-4</c:v>
                </c:pt>
                <c:pt idx="4">
                  <c:v>2.6592233516615062E-4</c:v>
                </c:pt>
                <c:pt idx="5">
                  <c:v>1.6658618902860761E-4</c:v>
                </c:pt>
                <c:pt idx="6">
                  <c:v>2.3048727634402297E-4</c:v>
                </c:pt>
                <c:pt idx="7">
                  <c:v>2.4876283426633091E-4</c:v>
                </c:pt>
                <c:pt idx="8">
                  <c:v>2.3315735911789626E-4</c:v>
                </c:pt>
                <c:pt idx="9">
                  <c:v>2.4980376478596188E-4</c:v>
                </c:pt>
                <c:pt idx="10">
                  <c:v>2.8856800383607496E-4</c:v>
                </c:pt>
                <c:pt idx="11">
                  <c:v>2.5949779565397941E-4</c:v>
                </c:pt>
                <c:pt idx="12">
                  <c:v>4.8219820756431191E-4</c:v>
                </c:pt>
                <c:pt idx="13">
                  <c:v>2.0217391699320908E-3</c:v>
                </c:pt>
                <c:pt idx="14">
                  <c:v>2.5811965864983525E-3</c:v>
                </c:pt>
                <c:pt idx="15">
                  <c:v>5.9196961949374641E-3</c:v>
                </c:pt>
                <c:pt idx="16">
                  <c:v>1.3339393749166437E-2</c:v>
                </c:pt>
                <c:pt idx="17">
                  <c:v>5.4075928476878532E-2</c:v>
                </c:pt>
                <c:pt idx="18">
                  <c:v>0.16121372967648717</c:v>
                </c:pt>
                <c:pt idx="19">
                  <c:v>0.20891265042592452</c:v>
                </c:pt>
                <c:pt idx="20">
                  <c:v>0.17590002228786059</c:v>
                </c:pt>
                <c:pt idx="21">
                  <c:v>0.15002683800339586</c:v>
                </c:pt>
                <c:pt idx="22">
                  <c:v>0.11625743728270438</c:v>
                </c:pt>
                <c:pt idx="23">
                  <c:v>5.521989993380267E-2</c:v>
                </c:pt>
                <c:pt idx="24">
                  <c:v>2.0081402421312664E-2</c:v>
                </c:pt>
                <c:pt idx="25">
                  <c:v>8.3572129068079561E-3</c:v>
                </c:pt>
                <c:pt idx="26">
                  <c:v>5.7325211114705515E-3</c:v>
                </c:pt>
                <c:pt idx="27">
                  <c:v>3.8914106404841962E-3</c:v>
                </c:pt>
                <c:pt idx="28">
                  <c:v>3.9085171255826582E-3</c:v>
                </c:pt>
                <c:pt idx="29">
                  <c:v>2.9300828377424974E-3</c:v>
                </c:pt>
                <c:pt idx="30">
                  <c:v>2.633056040047797E-3</c:v>
                </c:pt>
                <c:pt idx="31">
                  <c:v>1.4523555204708806E-3</c:v>
                </c:pt>
                <c:pt idx="32">
                  <c:v>1.054866044552715E-3</c:v>
                </c:pt>
                <c:pt idx="33">
                  <c:v>4.7607919849264828E-4</c:v>
                </c:pt>
                <c:pt idx="34">
                  <c:v>2.3881939325580369E-4</c:v>
                </c:pt>
                <c:pt idx="35">
                  <c:v>1.2907377674039884E-4</c:v>
                </c:pt>
                <c:pt idx="36">
                  <c:v>7.781059721169896E-5</c:v>
                </c:pt>
                <c:pt idx="37">
                  <c:v>4.6222320177406105E-5</c:v>
                </c:pt>
                <c:pt idx="38">
                  <c:v>1.8183250984036585E-5</c:v>
                </c:pt>
                <c:pt idx="39">
                  <c:v>5.5224067195984696E-6</c:v>
                </c:pt>
                <c:pt idx="40">
                  <c:v>6.2943093621934792E-8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48058496"/>
        <c:axId val="148060032"/>
      </c:scatterChart>
      <c:valAx>
        <c:axId val="148058496"/>
        <c:scaling>
          <c:orientation val="minMax"/>
          <c:max val="41"/>
          <c:min val="0"/>
        </c:scaling>
        <c:delete val="0"/>
        <c:axPos val="b"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400"/>
            </a:pPr>
            <a:endParaRPr lang="en-US"/>
          </a:p>
        </c:txPr>
        <c:crossAx val="148060032"/>
        <c:crosses val="autoZero"/>
        <c:crossBetween val="midCat"/>
      </c:valAx>
      <c:valAx>
        <c:axId val="148060032"/>
        <c:scaling>
          <c:orientation val="minMax"/>
        </c:scaling>
        <c:delete val="0"/>
        <c:axPos val="l"/>
        <c:majorGridlines/>
        <c:numFmt formatCode="0%" sourceLinked="0"/>
        <c:majorTickMark val="out"/>
        <c:minorTickMark val="none"/>
        <c:tickLblPos val="nextTo"/>
        <c:txPr>
          <a:bodyPr/>
          <a:lstStyle/>
          <a:p>
            <a:pPr>
              <a:defRPr sz="1400"/>
            </a:pPr>
            <a:endParaRPr lang="en-US"/>
          </a:p>
        </c:txPr>
        <c:crossAx val="148058496"/>
        <c:crosses val="autoZero"/>
        <c:crossBetween val="midCat"/>
      </c:valAx>
    </c:plotArea>
    <c:plotVisOnly val="1"/>
    <c:dispBlanksAs val="gap"/>
    <c:showDLblsOverMax val="0"/>
  </c:chart>
  <c:externalData r:id="rId1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'reads length '!$Y$2</c:f>
              <c:strCache>
                <c:ptCount val="1"/>
                <c:pt idx="0">
                  <c:v>∆exp5_down</c:v>
                </c:pt>
              </c:strCache>
            </c:strRef>
          </c:tx>
          <c:marker>
            <c:symbol val="none"/>
          </c:marker>
          <c:cat>
            <c:numRef>
              <c:f>'reads length '!$X$3:$X$40</c:f>
              <c:numCache>
                <c:formatCode>General</c:formatCode>
                <c:ptCount val="38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5</c:v>
                </c:pt>
                <c:pt idx="4">
                  <c:v>6</c:v>
                </c:pt>
                <c:pt idx="5">
                  <c:v>7</c:v>
                </c:pt>
                <c:pt idx="6">
                  <c:v>8</c:v>
                </c:pt>
                <c:pt idx="7">
                  <c:v>9</c:v>
                </c:pt>
                <c:pt idx="8">
                  <c:v>10</c:v>
                </c:pt>
                <c:pt idx="9">
                  <c:v>11</c:v>
                </c:pt>
                <c:pt idx="10">
                  <c:v>12</c:v>
                </c:pt>
                <c:pt idx="11">
                  <c:v>13</c:v>
                </c:pt>
                <c:pt idx="12">
                  <c:v>14</c:v>
                </c:pt>
                <c:pt idx="13">
                  <c:v>15</c:v>
                </c:pt>
                <c:pt idx="14">
                  <c:v>16</c:v>
                </c:pt>
                <c:pt idx="15">
                  <c:v>17</c:v>
                </c:pt>
                <c:pt idx="16">
                  <c:v>18</c:v>
                </c:pt>
                <c:pt idx="17">
                  <c:v>19</c:v>
                </c:pt>
                <c:pt idx="18">
                  <c:v>20</c:v>
                </c:pt>
                <c:pt idx="19">
                  <c:v>21</c:v>
                </c:pt>
                <c:pt idx="20">
                  <c:v>22</c:v>
                </c:pt>
                <c:pt idx="21">
                  <c:v>23</c:v>
                </c:pt>
                <c:pt idx="22">
                  <c:v>24</c:v>
                </c:pt>
                <c:pt idx="23">
                  <c:v>25</c:v>
                </c:pt>
                <c:pt idx="24">
                  <c:v>26</c:v>
                </c:pt>
                <c:pt idx="25">
                  <c:v>27</c:v>
                </c:pt>
                <c:pt idx="26">
                  <c:v>28</c:v>
                </c:pt>
                <c:pt idx="27">
                  <c:v>29</c:v>
                </c:pt>
                <c:pt idx="28">
                  <c:v>30</c:v>
                </c:pt>
                <c:pt idx="29">
                  <c:v>31</c:v>
                </c:pt>
                <c:pt idx="30">
                  <c:v>32</c:v>
                </c:pt>
                <c:pt idx="31">
                  <c:v>33</c:v>
                </c:pt>
                <c:pt idx="32">
                  <c:v>34</c:v>
                </c:pt>
                <c:pt idx="33">
                  <c:v>35</c:v>
                </c:pt>
                <c:pt idx="34">
                  <c:v>36</c:v>
                </c:pt>
                <c:pt idx="35">
                  <c:v>37</c:v>
                </c:pt>
                <c:pt idx="36">
                  <c:v>38</c:v>
                </c:pt>
                <c:pt idx="37">
                  <c:v>39</c:v>
                </c:pt>
              </c:numCache>
            </c:numRef>
          </c:cat>
          <c:val>
            <c:numRef>
              <c:f>'reads length '!$Y$3:$Y$40</c:f>
              <c:numCache>
                <c:formatCode>0.00%</c:formatCode>
                <c:ptCount val="38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8.1749437972613941E-4</c:v>
                </c:pt>
                <c:pt idx="6">
                  <c:v>2.1459227467811159E-3</c:v>
                </c:pt>
                <c:pt idx="7">
                  <c:v>6.9487022276721851E-3</c:v>
                </c:pt>
                <c:pt idx="8">
                  <c:v>1.8495810341303903E-2</c:v>
                </c:pt>
                <c:pt idx="9">
                  <c:v>4.1283466176170042E-2</c:v>
                </c:pt>
                <c:pt idx="10">
                  <c:v>6.172082566932352E-2</c:v>
                </c:pt>
                <c:pt idx="11">
                  <c:v>7.4800735744941754E-2</c:v>
                </c:pt>
                <c:pt idx="12">
                  <c:v>7.6026977314530966E-2</c:v>
                </c:pt>
                <c:pt idx="13">
                  <c:v>5.518087063151441E-2</c:v>
                </c:pt>
                <c:pt idx="14">
                  <c:v>4.2714081340690782E-2</c:v>
                </c:pt>
                <c:pt idx="15">
                  <c:v>3.4641324340895153E-2</c:v>
                </c:pt>
                <c:pt idx="16">
                  <c:v>5.8348661352953198E-2</c:v>
                </c:pt>
                <c:pt idx="17">
                  <c:v>9.8814633149397105E-2</c:v>
                </c:pt>
                <c:pt idx="18">
                  <c:v>0.10913549969343961</c:v>
                </c:pt>
                <c:pt idx="19">
                  <c:v>9.2683425301451058E-2</c:v>
                </c:pt>
                <c:pt idx="20">
                  <c:v>8.2158185162477013E-2</c:v>
                </c:pt>
                <c:pt idx="21">
                  <c:v>7.1837318618434495E-2</c:v>
                </c:pt>
                <c:pt idx="22">
                  <c:v>4.5779685264663805E-2</c:v>
                </c:pt>
                <c:pt idx="23">
                  <c:v>1.5021459227467811E-2</c:v>
                </c:pt>
                <c:pt idx="24">
                  <c:v>5.3137134682199058E-3</c:v>
                </c:pt>
                <c:pt idx="25">
                  <c:v>2.6568567341099529E-3</c:v>
                </c:pt>
                <c:pt idx="26">
                  <c:v>2.1459227467811159E-3</c:v>
                </c:pt>
                <c:pt idx="27">
                  <c:v>1.0218679746576743E-3</c:v>
                </c:pt>
                <c:pt idx="28">
                  <c:v>2.0437359493153485E-4</c:v>
                </c:pt>
                <c:pt idx="29">
                  <c:v>0</c:v>
                </c:pt>
                <c:pt idx="30">
                  <c:v>0</c:v>
                </c:pt>
                <c:pt idx="31">
                  <c:v>1.0218679746576743E-4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</c:numCache>
            </c:numRef>
          </c:val>
          <c:smooth val="0"/>
        </c:ser>
        <c:ser>
          <c:idx val="4"/>
          <c:order val="1"/>
          <c:tx>
            <c:strRef>
              <c:f>'reads length '!$AC$2</c:f>
              <c:strCache>
                <c:ptCount val="1"/>
                <c:pt idx="0">
                  <c:v>WT (control)</c:v>
                </c:pt>
              </c:strCache>
            </c:strRef>
          </c:tx>
          <c:spPr>
            <a:ln>
              <a:solidFill>
                <a:schemeClr val="tx1"/>
              </a:solidFill>
              <a:prstDash val="dash"/>
            </a:ln>
          </c:spPr>
          <c:marker>
            <c:symbol val="none"/>
          </c:marker>
          <c:cat>
            <c:numRef>
              <c:f>'reads length '!$X$3:$X$40</c:f>
              <c:numCache>
                <c:formatCode>General</c:formatCode>
                <c:ptCount val="38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5</c:v>
                </c:pt>
                <c:pt idx="4">
                  <c:v>6</c:v>
                </c:pt>
                <c:pt idx="5">
                  <c:v>7</c:v>
                </c:pt>
                <c:pt idx="6">
                  <c:v>8</c:v>
                </c:pt>
                <c:pt idx="7">
                  <c:v>9</c:v>
                </c:pt>
                <c:pt idx="8">
                  <c:v>10</c:v>
                </c:pt>
                <c:pt idx="9">
                  <c:v>11</c:v>
                </c:pt>
                <c:pt idx="10">
                  <c:v>12</c:v>
                </c:pt>
                <c:pt idx="11">
                  <c:v>13</c:v>
                </c:pt>
                <c:pt idx="12">
                  <c:v>14</c:v>
                </c:pt>
                <c:pt idx="13">
                  <c:v>15</c:v>
                </c:pt>
                <c:pt idx="14">
                  <c:v>16</c:v>
                </c:pt>
                <c:pt idx="15">
                  <c:v>17</c:v>
                </c:pt>
                <c:pt idx="16">
                  <c:v>18</c:v>
                </c:pt>
                <c:pt idx="17">
                  <c:v>19</c:v>
                </c:pt>
                <c:pt idx="18">
                  <c:v>20</c:v>
                </c:pt>
                <c:pt idx="19">
                  <c:v>21</c:v>
                </c:pt>
                <c:pt idx="20">
                  <c:v>22</c:v>
                </c:pt>
                <c:pt idx="21">
                  <c:v>23</c:v>
                </c:pt>
                <c:pt idx="22">
                  <c:v>24</c:v>
                </c:pt>
                <c:pt idx="23">
                  <c:v>25</c:v>
                </c:pt>
                <c:pt idx="24">
                  <c:v>26</c:v>
                </c:pt>
                <c:pt idx="25">
                  <c:v>27</c:v>
                </c:pt>
                <c:pt idx="26">
                  <c:v>28</c:v>
                </c:pt>
                <c:pt idx="27">
                  <c:v>29</c:v>
                </c:pt>
                <c:pt idx="28">
                  <c:v>30</c:v>
                </c:pt>
                <c:pt idx="29">
                  <c:v>31</c:v>
                </c:pt>
                <c:pt idx="30">
                  <c:v>32</c:v>
                </c:pt>
                <c:pt idx="31">
                  <c:v>33</c:v>
                </c:pt>
                <c:pt idx="32">
                  <c:v>34</c:v>
                </c:pt>
                <c:pt idx="33">
                  <c:v>35</c:v>
                </c:pt>
                <c:pt idx="34">
                  <c:v>36</c:v>
                </c:pt>
                <c:pt idx="35">
                  <c:v>37</c:v>
                </c:pt>
                <c:pt idx="36">
                  <c:v>38</c:v>
                </c:pt>
                <c:pt idx="37">
                  <c:v>39</c:v>
                </c:pt>
              </c:numCache>
            </c:numRef>
          </c:cat>
          <c:val>
            <c:numRef>
              <c:f>'reads length '!$AC$3:$AC$40</c:f>
              <c:numCache>
                <c:formatCode>0.00%</c:formatCode>
                <c:ptCount val="38"/>
                <c:pt idx="0">
                  <c:v>8.7937502816748133E-6</c:v>
                </c:pt>
                <c:pt idx="1">
                  <c:v>3.5175001126699253E-5</c:v>
                </c:pt>
                <c:pt idx="2">
                  <c:v>1.2970781665470351E-4</c:v>
                </c:pt>
                <c:pt idx="3">
                  <c:v>3.7483360575638893E-4</c:v>
                </c:pt>
                <c:pt idx="4">
                  <c:v>7.535144772610106E-4</c:v>
                </c:pt>
                <c:pt idx="5">
                  <c:v>1.4394269992316462E-3</c:v>
                </c:pt>
                <c:pt idx="6">
                  <c:v>2.128087568165305E-3</c:v>
                </c:pt>
                <c:pt idx="7">
                  <c:v>2.9937223615176694E-3</c:v>
                </c:pt>
                <c:pt idx="8">
                  <c:v>4.618917335449696E-3</c:v>
                </c:pt>
                <c:pt idx="9">
                  <c:v>6.972344754582918E-3</c:v>
                </c:pt>
                <c:pt idx="10">
                  <c:v>9.8391073464089065E-3</c:v>
                </c:pt>
                <c:pt idx="11">
                  <c:v>1.2612985950884706E-2</c:v>
                </c:pt>
                <c:pt idx="12">
                  <c:v>1.5498435262059254E-2</c:v>
                </c:pt>
                <c:pt idx="13">
                  <c:v>1.9477607264517107E-2</c:v>
                </c:pt>
                <c:pt idx="14">
                  <c:v>2.6873700860798232E-2</c:v>
                </c:pt>
                <c:pt idx="15">
                  <c:v>3.896620671688631E-2</c:v>
                </c:pt>
                <c:pt idx="16">
                  <c:v>7.0839704222209282E-2</c:v>
                </c:pt>
                <c:pt idx="17">
                  <c:v>0.1272406200913011</c:v>
                </c:pt>
                <c:pt idx="18">
                  <c:v>0.14700732189632829</c:v>
                </c:pt>
                <c:pt idx="19">
                  <c:v>0.12927802210968664</c:v>
                </c:pt>
                <c:pt idx="20">
                  <c:v>0.11663425803281607</c:v>
                </c:pt>
                <c:pt idx="21">
                  <c:v>0.10529196899763338</c:v>
                </c:pt>
                <c:pt idx="22">
                  <c:v>7.1564089401662243E-2</c:v>
                </c:pt>
                <c:pt idx="23">
                  <c:v>3.4097217107801482E-2</c:v>
                </c:pt>
                <c:pt idx="24" formatCode="General">
                  <c:v>1.7826031039740058E-2</c:v>
                </c:pt>
                <c:pt idx="25" formatCode="General">
                  <c:v>1.2681687124960291E-2</c:v>
                </c:pt>
                <c:pt idx="26" formatCode="General">
                  <c:v>9.4791131942528438E-3</c:v>
                </c:pt>
                <c:pt idx="27" formatCode="General">
                  <c:v>6.6085033366786224E-3</c:v>
                </c:pt>
                <c:pt idx="28" formatCode="General">
                  <c:v>3.8346247322028236E-3</c:v>
                </c:pt>
                <c:pt idx="29" formatCode="General">
                  <c:v>1.9219840459385514E-3</c:v>
                </c:pt>
                <c:pt idx="30" formatCode="General">
                  <c:v>1.0354640956672092E-3</c:v>
                </c:pt>
                <c:pt idx="31" formatCode="General">
                  <c:v>6.9470627225231034E-4</c:v>
                </c:pt>
                <c:pt idx="32" formatCode="General">
                  <c:v>4.3529063894290327E-4</c:v>
                </c:pt>
                <c:pt idx="33" formatCode="General">
                  <c:v>2.9129297808047822E-4</c:v>
                </c:pt>
                <c:pt idx="34" formatCode="General">
                  <c:v>2.0280586587112539E-4</c:v>
                </c:pt>
                <c:pt idx="35" formatCode="General">
                  <c:v>1.4179922329200637E-4</c:v>
                </c:pt>
                <c:pt idx="36" formatCode="General">
                  <c:v>9.7830471883632298E-5</c:v>
                </c:pt>
                <c:pt idx="37" formatCode="General">
                  <c:v>5.276250169004888E-5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48114432"/>
        <c:axId val="148116224"/>
      </c:lineChart>
      <c:catAx>
        <c:axId val="14811443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148116224"/>
        <c:crosses val="autoZero"/>
        <c:auto val="1"/>
        <c:lblAlgn val="ctr"/>
        <c:lblOffset val="100"/>
        <c:noMultiLvlLbl val="0"/>
      </c:catAx>
      <c:valAx>
        <c:axId val="148116224"/>
        <c:scaling>
          <c:orientation val="minMax"/>
          <c:max val="0.25"/>
        </c:scaling>
        <c:delete val="0"/>
        <c:axPos val="l"/>
        <c:majorGridlines/>
        <c:numFmt formatCode="0%" sourceLinked="0"/>
        <c:majorTickMark val="out"/>
        <c:minorTickMark val="none"/>
        <c:tickLblPos val="nextTo"/>
        <c:txPr>
          <a:bodyPr/>
          <a:lstStyle/>
          <a:p>
            <a:pPr>
              <a:defRPr sz="1400"/>
            </a:pPr>
            <a:endParaRPr lang="en-US"/>
          </a:p>
        </c:txPr>
        <c:crossAx val="148114432"/>
        <c:crosses val="autoZero"/>
        <c:crossBetween val="between"/>
      </c:valAx>
    </c:plotArea>
    <c:legend>
      <c:legendPos val="r"/>
      <c:layout/>
      <c:overlay val="0"/>
      <c:txPr>
        <a:bodyPr/>
        <a:lstStyle/>
        <a:p>
          <a:pPr>
            <a:defRPr sz="1400"/>
          </a:pPr>
          <a:endParaRPr lang="en-US"/>
        </a:p>
      </c:txPr>
    </c:legend>
    <c:plotVisOnly val="1"/>
    <c:dispBlanksAs val="gap"/>
    <c:showDLblsOverMax val="0"/>
  </c:chart>
  <c:externalData r:id="rId1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1"/>
          <c:order val="0"/>
          <c:tx>
            <c:strRef>
              <c:f>'reads length '!$Z$2</c:f>
              <c:strCache>
                <c:ptCount val="1"/>
                <c:pt idx="0">
                  <c:v>∆exp5_up</c:v>
                </c:pt>
              </c:strCache>
            </c:strRef>
          </c:tx>
          <c:marker>
            <c:symbol val="none"/>
          </c:marker>
          <c:cat>
            <c:numRef>
              <c:f>'reads length '!$X$3:$X$40</c:f>
              <c:numCache>
                <c:formatCode>General</c:formatCode>
                <c:ptCount val="38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5</c:v>
                </c:pt>
                <c:pt idx="4">
                  <c:v>6</c:v>
                </c:pt>
                <c:pt idx="5">
                  <c:v>7</c:v>
                </c:pt>
                <c:pt idx="6">
                  <c:v>8</c:v>
                </c:pt>
                <c:pt idx="7">
                  <c:v>9</c:v>
                </c:pt>
                <c:pt idx="8">
                  <c:v>10</c:v>
                </c:pt>
                <c:pt idx="9">
                  <c:v>11</c:v>
                </c:pt>
                <c:pt idx="10">
                  <c:v>12</c:v>
                </c:pt>
                <c:pt idx="11">
                  <c:v>13</c:v>
                </c:pt>
                <c:pt idx="12">
                  <c:v>14</c:v>
                </c:pt>
                <c:pt idx="13">
                  <c:v>15</c:v>
                </c:pt>
                <c:pt idx="14">
                  <c:v>16</c:v>
                </c:pt>
                <c:pt idx="15">
                  <c:v>17</c:v>
                </c:pt>
                <c:pt idx="16">
                  <c:v>18</c:v>
                </c:pt>
                <c:pt idx="17">
                  <c:v>19</c:v>
                </c:pt>
                <c:pt idx="18">
                  <c:v>20</c:v>
                </c:pt>
                <c:pt idx="19">
                  <c:v>21</c:v>
                </c:pt>
                <c:pt idx="20">
                  <c:v>22</c:v>
                </c:pt>
                <c:pt idx="21">
                  <c:v>23</c:v>
                </c:pt>
                <c:pt idx="22">
                  <c:v>24</c:v>
                </c:pt>
                <c:pt idx="23">
                  <c:v>25</c:v>
                </c:pt>
                <c:pt idx="24">
                  <c:v>26</c:v>
                </c:pt>
                <c:pt idx="25">
                  <c:v>27</c:v>
                </c:pt>
                <c:pt idx="26">
                  <c:v>28</c:v>
                </c:pt>
                <c:pt idx="27">
                  <c:v>29</c:v>
                </c:pt>
                <c:pt idx="28">
                  <c:v>30</c:v>
                </c:pt>
                <c:pt idx="29">
                  <c:v>31</c:v>
                </c:pt>
                <c:pt idx="30">
                  <c:v>32</c:v>
                </c:pt>
                <c:pt idx="31">
                  <c:v>33</c:v>
                </c:pt>
                <c:pt idx="32">
                  <c:v>34</c:v>
                </c:pt>
                <c:pt idx="33">
                  <c:v>35</c:v>
                </c:pt>
                <c:pt idx="34">
                  <c:v>36</c:v>
                </c:pt>
                <c:pt idx="35">
                  <c:v>37</c:v>
                </c:pt>
                <c:pt idx="36">
                  <c:v>38</c:v>
                </c:pt>
                <c:pt idx="37">
                  <c:v>39</c:v>
                </c:pt>
              </c:numCache>
            </c:numRef>
          </c:cat>
          <c:val>
            <c:numRef>
              <c:f>'reads length '!$Z$3:$Z$40</c:f>
              <c:numCache>
                <c:formatCode>0.00%</c:formatCode>
                <c:ptCount val="38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4.7687172150691462E-4</c:v>
                </c:pt>
                <c:pt idx="13">
                  <c:v>4.7687172150691462E-4</c:v>
                </c:pt>
                <c:pt idx="14">
                  <c:v>9.5374344301382924E-4</c:v>
                </c:pt>
                <c:pt idx="15">
                  <c:v>1.1921793037672867E-2</c:v>
                </c:pt>
                <c:pt idx="16">
                  <c:v>6.1516452074391992E-2</c:v>
                </c:pt>
                <c:pt idx="17">
                  <c:v>0.15164520743919885</c:v>
                </c:pt>
                <c:pt idx="18">
                  <c:v>0.19837863614687648</c:v>
                </c:pt>
                <c:pt idx="19">
                  <c:v>0.19313304721030042</c:v>
                </c:pt>
                <c:pt idx="20">
                  <c:v>0.15975202670481639</c:v>
                </c:pt>
                <c:pt idx="21">
                  <c:v>0.12827849308536005</c:v>
                </c:pt>
                <c:pt idx="22">
                  <c:v>6.4377682403433473E-2</c:v>
                </c:pt>
                <c:pt idx="23">
                  <c:v>1.4306151645207439E-2</c:v>
                </c:pt>
                <c:pt idx="24">
                  <c:v>4.2918454935622317E-3</c:v>
                </c:pt>
                <c:pt idx="25">
                  <c:v>9.5374344301382924E-4</c:v>
                </c:pt>
                <c:pt idx="26">
                  <c:v>0</c:v>
                </c:pt>
                <c:pt idx="27">
                  <c:v>0</c:v>
                </c:pt>
                <c:pt idx="28">
                  <c:v>1.4306151645207439E-3</c:v>
                </c:pt>
                <c:pt idx="29">
                  <c:v>1.9074868860276585E-3</c:v>
                </c:pt>
                <c:pt idx="30">
                  <c:v>2.8612303290414878E-3</c:v>
                </c:pt>
                <c:pt idx="31">
                  <c:v>2.384358607534573E-3</c:v>
                </c:pt>
                <c:pt idx="32">
                  <c:v>9.5374344301382924E-4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</c:numCache>
            </c:numRef>
          </c:val>
          <c:smooth val="0"/>
        </c:ser>
        <c:ser>
          <c:idx val="4"/>
          <c:order val="1"/>
          <c:tx>
            <c:strRef>
              <c:f>'reads length '!$AC$2</c:f>
              <c:strCache>
                <c:ptCount val="1"/>
                <c:pt idx="0">
                  <c:v>WT (control)</c:v>
                </c:pt>
              </c:strCache>
            </c:strRef>
          </c:tx>
          <c:spPr>
            <a:ln>
              <a:solidFill>
                <a:schemeClr val="tx1"/>
              </a:solidFill>
              <a:prstDash val="dash"/>
            </a:ln>
          </c:spPr>
          <c:marker>
            <c:symbol val="none"/>
          </c:marker>
          <c:cat>
            <c:numRef>
              <c:f>'reads length '!$X$3:$X$40</c:f>
              <c:numCache>
                <c:formatCode>General</c:formatCode>
                <c:ptCount val="38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5</c:v>
                </c:pt>
                <c:pt idx="4">
                  <c:v>6</c:v>
                </c:pt>
                <c:pt idx="5">
                  <c:v>7</c:v>
                </c:pt>
                <c:pt idx="6">
                  <c:v>8</c:v>
                </c:pt>
                <c:pt idx="7">
                  <c:v>9</c:v>
                </c:pt>
                <c:pt idx="8">
                  <c:v>10</c:v>
                </c:pt>
                <c:pt idx="9">
                  <c:v>11</c:v>
                </c:pt>
                <c:pt idx="10">
                  <c:v>12</c:v>
                </c:pt>
                <c:pt idx="11">
                  <c:v>13</c:v>
                </c:pt>
                <c:pt idx="12">
                  <c:v>14</c:v>
                </c:pt>
                <c:pt idx="13">
                  <c:v>15</c:v>
                </c:pt>
                <c:pt idx="14">
                  <c:v>16</c:v>
                </c:pt>
                <c:pt idx="15">
                  <c:v>17</c:v>
                </c:pt>
                <c:pt idx="16">
                  <c:v>18</c:v>
                </c:pt>
                <c:pt idx="17">
                  <c:v>19</c:v>
                </c:pt>
                <c:pt idx="18">
                  <c:v>20</c:v>
                </c:pt>
                <c:pt idx="19">
                  <c:v>21</c:v>
                </c:pt>
                <c:pt idx="20">
                  <c:v>22</c:v>
                </c:pt>
                <c:pt idx="21">
                  <c:v>23</c:v>
                </c:pt>
                <c:pt idx="22">
                  <c:v>24</c:v>
                </c:pt>
                <c:pt idx="23">
                  <c:v>25</c:v>
                </c:pt>
                <c:pt idx="24">
                  <c:v>26</c:v>
                </c:pt>
                <c:pt idx="25">
                  <c:v>27</c:v>
                </c:pt>
                <c:pt idx="26">
                  <c:v>28</c:v>
                </c:pt>
                <c:pt idx="27">
                  <c:v>29</c:v>
                </c:pt>
                <c:pt idx="28">
                  <c:v>30</c:v>
                </c:pt>
                <c:pt idx="29">
                  <c:v>31</c:v>
                </c:pt>
                <c:pt idx="30">
                  <c:v>32</c:v>
                </c:pt>
                <c:pt idx="31">
                  <c:v>33</c:v>
                </c:pt>
                <c:pt idx="32">
                  <c:v>34</c:v>
                </c:pt>
                <c:pt idx="33">
                  <c:v>35</c:v>
                </c:pt>
                <c:pt idx="34">
                  <c:v>36</c:v>
                </c:pt>
                <c:pt idx="35">
                  <c:v>37</c:v>
                </c:pt>
                <c:pt idx="36">
                  <c:v>38</c:v>
                </c:pt>
                <c:pt idx="37">
                  <c:v>39</c:v>
                </c:pt>
              </c:numCache>
            </c:numRef>
          </c:cat>
          <c:val>
            <c:numRef>
              <c:f>'reads length '!$AC$3:$AC$40</c:f>
              <c:numCache>
                <c:formatCode>0.00%</c:formatCode>
                <c:ptCount val="38"/>
                <c:pt idx="0">
                  <c:v>8.7937502816748133E-6</c:v>
                </c:pt>
                <c:pt idx="1">
                  <c:v>3.5175001126699253E-5</c:v>
                </c:pt>
                <c:pt idx="2">
                  <c:v>1.2970781665470351E-4</c:v>
                </c:pt>
                <c:pt idx="3">
                  <c:v>3.7483360575638893E-4</c:v>
                </c:pt>
                <c:pt idx="4">
                  <c:v>7.535144772610106E-4</c:v>
                </c:pt>
                <c:pt idx="5">
                  <c:v>1.4394269992316462E-3</c:v>
                </c:pt>
                <c:pt idx="6">
                  <c:v>2.128087568165305E-3</c:v>
                </c:pt>
                <c:pt idx="7">
                  <c:v>2.9937223615176694E-3</c:v>
                </c:pt>
                <c:pt idx="8">
                  <c:v>4.618917335449696E-3</c:v>
                </c:pt>
                <c:pt idx="9">
                  <c:v>6.972344754582918E-3</c:v>
                </c:pt>
                <c:pt idx="10">
                  <c:v>9.8391073464089065E-3</c:v>
                </c:pt>
                <c:pt idx="11">
                  <c:v>1.2612985950884706E-2</c:v>
                </c:pt>
                <c:pt idx="12">
                  <c:v>1.5498435262059254E-2</c:v>
                </c:pt>
                <c:pt idx="13">
                  <c:v>1.9477607264517107E-2</c:v>
                </c:pt>
                <c:pt idx="14">
                  <c:v>2.6873700860798232E-2</c:v>
                </c:pt>
                <c:pt idx="15">
                  <c:v>3.896620671688631E-2</c:v>
                </c:pt>
                <c:pt idx="16">
                  <c:v>7.0839704222209282E-2</c:v>
                </c:pt>
                <c:pt idx="17">
                  <c:v>0.1272406200913011</c:v>
                </c:pt>
                <c:pt idx="18">
                  <c:v>0.14700732189632829</c:v>
                </c:pt>
                <c:pt idx="19">
                  <c:v>0.12927802210968664</c:v>
                </c:pt>
                <c:pt idx="20">
                  <c:v>0.11663425803281607</c:v>
                </c:pt>
                <c:pt idx="21">
                  <c:v>0.10529196899763338</c:v>
                </c:pt>
                <c:pt idx="22">
                  <c:v>7.1564089401662243E-2</c:v>
                </c:pt>
                <c:pt idx="23">
                  <c:v>3.4097217107801482E-2</c:v>
                </c:pt>
                <c:pt idx="24" formatCode="General">
                  <c:v>1.7826031039740058E-2</c:v>
                </c:pt>
                <c:pt idx="25" formatCode="General">
                  <c:v>1.2681687124960291E-2</c:v>
                </c:pt>
                <c:pt idx="26" formatCode="General">
                  <c:v>9.4791131942528438E-3</c:v>
                </c:pt>
                <c:pt idx="27" formatCode="General">
                  <c:v>6.6085033366786224E-3</c:v>
                </c:pt>
                <c:pt idx="28" formatCode="General">
                  <c:v>3.8346247322028236E-3</c:v>
                </c:pt>
                <c:pt idx="29" formatCode="General">
                  <c:v>1.9219840459385514E-3</c:v>
                </c:pt>
                <c:pt idx="30" formatCode="General">
                  <c:v>1.0354640956672092E-3</c:v>
                </c:pt>
                <c:pt idx="31" formatCode="General">
                  <c:v>6.9470627225231034E-4</c:v>
                </c:pt>
                <c:pt idx="32" formatCode="General">
                  <c:v>4.3529063894290327E-4</c:v>
                </c:pt>
                <c:pt idx="33" formatCode="General">
                  <c:v>2.9129297808047822E-4</c:v>
                </c:pt>
                <c:pt idx="34" formatCode="General">
                  <c:v>2.0280586587112539E-4</c:v>
                </c:pt>
                <c:pt idx="35" formatCode="General">
                  <c:v>1.4179922329200637E-4</c:v>
                </c:pt>
                <c:pt idx="36" formatCode="General">
                  <c:v>9.7830471883632298E-5</c:v>
                </c:pt>
                <c:pt idx="37" formatCode="General">
                  <c:v>5.276250169004888E-5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48168064"/>
        <c:axId val="148169856"/>
      </c:lineChart>
      <c:catAx>
        <c:axId val="14816806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148169856"/>
        <c:crosses val="autoZero"/>
        <c:auto val="1"/>
        <c:lblAlgn val="ctr"/>
        <c:lblOffset val="100"/>
        <c:noMultiLvlLbl val="0"/>
      </c:catAx>
      <c:valAx>
        <c:axId val="148169856"/>
        <c:scaling>
          <c:orientation val="minMax"/>
        </c:scaling>
        <c:delete val="0"/>
        <c:axPos val="l"/>
        <c:majorGridlines/>
        <c:numFmt formatCode="0%" sourceLinked="0"/>
        <c:majorTickMark val="out"/>
        <c:minorTickMark val="none"/>
        <c:tickLblPos val="nextTo"/>
        <c:txPr>
          <a:bodyPr/>
          <a:lstStyle/>
          <a:p>
            <a:pPr>
              <a:defRPr sz="1400"/>
            </a:pPr>
            <a:endParaRPr lang="en-US"/>
          </a:p>
        </c:txPr>
        <c:crossAx val="148168064"/>
        <c:crosses val="autoZero"/>
        <c:crossBetween val="between"/>
      </c:valAx>
    </c:plotArea>
    <c:legend>
      <c:legendPos val="r"/>
      <c:layout/>
      <c:overlay val="0"/>
      <c:txPr>
        <a:bodyPr/>
        <a:lstStyle/>
        <a:p>
          <a:pPr>
            <a:defRPr sz="1400"/>
          </a:pPr>
          <a:endParaRPr lang="en-US"/>
        </a:p>
      </c:txPr>
    </c:legend>
    <c:plotVisOnly val="1"/>
    <c:dispBlanksAs val="gap"/>
    <c:showDLblsOverMax val="0"/>
  </c:chart>
  <c:externalData r:id="rId1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2"/>
          <c:order val="0"/>
          <c:tx>
            <c:strRef>
              <c:f>'reads length '!$AA$2</c:f>
              <c:strCache>
                <c:ptCount val="1"/>
                <c:pt idx="0">
                  <c:v>∆rbp35_down</c:v>
                </c:pt>
              </c:strCache>
            </c:strRef>
          </c:tx>
          <c:marker>
            <c:symbol val="none"/>
          </c:marker>
          <c:cat>
            <c:numRef>
              <c:f>'reads length '!$X$3:$X$40</c:f>
              <c:numCache>
                <c:formatCode>General</c:formatCode>
                <c:ptCount val="38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5</c:v>
                </c:pt>
                <c:pt idx="4">
                  <c:v>6</c:v>
                </c:pt>
                <c:pt idx="5">
                  <c:v>7</c:v>
                </c:pt>
                <c:pt idx="6">
                  <c:v>8</c:v>
                </c:pt>
                <c:pt idx="7">
                  <c:v>9</c:v>
                </c:pt>
                <c:pt idx="8">
                  <c:v>10</c:v>
                </c:pt>
                <c:pt idx="9">
                  <c:v>11</c:v>
                </c:pt>
                <c:pt idx="10">
                  <c:v>12</c:v>
                </c:pt>
                <c:pt idx="11">
                  <c:v>13</c:v>
                </c:pt>
                <c:pt idx="12">
                  <c:v>14</c:v>
                </c:pt>
                <c:pt idx="13">
                  <c:v>15</c:v>
                </c:pt>
                <c:pt idx="14">
                  <c:v>16</c:v>
                </c:pt>
                <c:pt idx="15">
                  <c:v>17</c:v>
                </c:pt>
                <c:pt idx="16">
                  <c:v>18</c:v>
                </c:pt>
                <c:pt idx="17">
                  <c:v>19</c:v>
                </c:pt>
                <c:pt idx="18">
                  <c:v>20</c:v>
                </c:pt>
                <c:pt idx="19">
                  <c:v>21</c:v>
                </c:pt>
                <c:pt idx="20">
                  <c:v>22</c:v>
                </c:pt>
                <c:pt idx="21">
                  <c:v>23</c:v>
                </c:pt>
                <c:pt idx="22">
                  <c:v>24</c:v>
                </c:pt>
                <c:pt idx="23">
                  <c:v>25</c:v>
                </c:pt>
                <c:pt idx="24">
                  <c:v>26</c:v>
                </c:pt>
                <c:pt idx="25">
                  <c:v>27</c:v>
                </c:pt>
                <c:pt idx="26">
                  <c:v>28</c:v>
                </c:pt>
                <c:pt idx="27">
                  <c:v>29</c:v>
                </c:pt>
                <c:pt idx="28">
                  <c:v>30</c:v>
                </c:pt>
                <c:pt idx="29">
                  <c:v>31</c:v>
                </c:pt>
                <c:pt idx="30">
                  <c:v>32</c:v>
                </c:pt>
                <c:pt idx="31">
                  <c:v>33</c:v>
                </c:pt>
                <c:pt idx="32">
                  <c:v>34</c:v>
                </c:pt>
                <c:pt idx="33">
                  <c:v>35</c:v>
                </c:pt>
                <c:pt idx="34">
                  <c:v>36</c:v>
                </c:pt>
                <c:pt idx="35">
                  <c:v>37</c:v>
                </c:pt>
                <c:pt idx="36">
                  <c:v>38</c:v>
                </c:pt>
                <c:pt idx="37">
                  <c:v>39</c:v>
                </c:pt>
              </c:numCache>
            </c:numRef>
          </c:cat>
          <c:val>
            <c:numRef>
              <c:f>'reads length '!$AA$3:$AA$40</c:f>
              <c:numCache>
                <c:formatCode>0.00%</c:formatCode>
                <c:ptCount val="38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2.2958422297219735E-5</c:v>
                </c:pt>
                <c:pt idx="4">
                  <c:v>2.2958422297219735E-5</c:v>
                </c:pt>
                <c:pt idx="5">
                  <c:v>6.8875266891659212E-5</c:v>
                </c:pt>
                <c:pt idx="6">
                  <c:v>1.1479211148609868E-4</c:v>
                </c:pt>
                <c:pt idx="7">
                  <c:v>2.0662580067497762E-4</c:v>
                </c:pt>
                <c:pt idx="8">
                  <c:v>5.5100213513327369E-4</c:v>
                </c:pt>
                <c:pt idx="9">
                  <c:v>1.1708795371582065E-3</c:v>
                </c:pt>
                <c:pt idx="10">
                  <c:v>1.6989232499942603E-3</c:v>
                </c:pt>
                <c:pt idx="11">
                  <c:v>2.2499253851275339E-3</c:v>
                </c:pt>
                <c:pt idx="12">
                  <c:v>3.2371375439079826E-3</c:v>
                </c:pt>
                <c:pt idx="13">
                  <c:v>5.7855224188993731E-3</c:v>
                </c:pt>
                <c:pt idx="14">
                  <c:v>1.3315884932387447E-2</c:v>
                </c:pt>
                <c:pt idx="15">
                  <c:v>3.147599696948826E-2</c:v>
                </c:pt>
                <c:pt idx="16">
                  <c:v>7.74846752531166E-2</c:v>
                </c:pt>
                <c:pt idx="17">
                  <c:v>0.13593681842183805</c:v>
                </c:pt>
                <c:pt idx="18">
                  <c:v>0.16093854030351035</c:v>
                </c:pt>
                <c:pt idx="19">
                  <c:v>0.15816057120554675</c:v>
                </c:pt>
                <c:pt idx="20">
                  <c:v>0.14867874279679499</c:v>
                </c:pt>
                <c:pt idx="21">
                  <c:v>0.13389351883738548</c:v>
                </c:pt>
                <c:pt idx="22">
                  <c:v>8.3407948205799304E-2</c:v>
                </c:pt>
                <c:pt idx="23">
                  <c:v>2.7113896733016507E-2</c:v>
                </c:pt>
                <c:pt idx="24">
                  <c:v>7.714029891865831E-3</c:v>
                </c:pt>
                <c:pt idx="25">
                  <c:v>2.9386780540441261E-3</c:v>
                </c:pt>
                <c:pt idx="26">
                  <c:v>1.9514658952636775E-3</c:v>
                </c:pt>
                <c:pt idx="27">
                  <c:v>1.1938379594554262E-3</c:v>
                </c:pt>
                <c:pt idx="28">
                  <c:v>4.8212686824161444E-4</c:v>
                </c:pt>
                <c:pt idx="29">
                  <c:v>1.3775053378331842E-4</c:v>
                </c:pt>
                <c:pt idx="30">
                  <c:v>0</c:v>
                </c:pt>
                <c:pt idx="31">
                  <c:v>4.591684459443947E-5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</c:numCache>
            </c:numRef>
          </c:val>
          <c:smooth val="0"/>
        </c:ser>
        <c:ser>
          <c:idx val="3"/>
          <c:order val="1"/>
          <c:tx>
            <c:strRef>
              <c:f>'reads length '!$AB$2</c:f>
              <c:strCache>
                <c:ptCount val="1"/>
                <c:pt idx="0">
                  <c:v>∆rbp35_up</c:v>
                </c:pt>
              </c:strCache>
            </c:strRef>
          </c:tx>
          <c:marker>
            <c:symbol val="none"/>
          </c:marker>
          <c:cat>
            <c:numRef>
              <c:f>'reads length '!$X$3:$X$40</c:f>
              <c:numCache>
                <c:formatCode>General</c:formatCode>
                <c:ptCount val="38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5</c:v>
                </c:pt>
                <c:pt idx="4">
                  <c:v>6</c:v>
                </c:pt>
                <c:pt idx="5">
                  <c:v>7</c:v>
                </c:pt>
                <c:pt idx="6">
                  <c:v>8</c:v>
                </c:pt>
                <c:pt idx="7">
                  <c:v>9</c:v>
                </c:pt>
                <c:pt idx="8">
                  <c:v>10</c:v>
                </c:pt>
                <c:pt idx="9">
                  <c:v>11</c:v>
                </c:pt>
                <c:pt idx="10">
                  <c:v>12</c:v>
                </c:pt>
                <c:pt idx="11">
                  <c:v>13</c:v>
                </c:pt>
                <c:pt idx="12">
                  <c:v>14</c:v>
                </c:pt>
                <c:pt idx="13">
                  <c:v>15</c:v>
                </c:pt>
                <c:pt idx="14">
                  <c:v>16</c:v>
                </c:pt>
                <c:pt idx="15">
                  <c:v>17</c:v>
                </c:pt>
                <c:pt idx="16">
                  <c:v>18</c:v>
                </c:pt>
                <c:pt idx="17">
                  <c:v>19</c:v>
                </c:pt>
                <c:pt idx="18">
                  <c:v>20</c:v>
                </c:pt>
                <c:pt idx="19">
                  <c:v>21</c:v>
                </c:pt>
                <c:pt idx="20">
                  <c:v>22</c:v>
                </c:pt>
                <c:pt idx="21">
                  <c:v>23</c:v>
                </c:pt>
                <c:pt idx="22">
                  <c:v>24</c:v>
                </c:pt>
                <c:pt idx="23">
                  <c:v>25</c:v>
                </c:pt>
                <c:pt idx="24">
                  <c:v>26</c:v>
                </c:pt>
                <c:pt idx="25">
                  <c:v>27</c:v>
                </c:pt>
                <c:pt idx="26">
                  <c:v>28</c:v>
                </c:pt>
                <c:pt idx="27">
                  <c:v>29</c:v>
                </c:pt>
                <c:pt idx="28">
                  <c:v>30</c:v>
                </c:pt>
                <c:pt idx="29">
                  <c:v>31</c:v>
                </c:pt>
                <c:pt idx="30">
                  <c:v>32</c:v>
                </c:pt>
                <c:pt idx="31">
                  <c:v>33</c:v>
                </c:pt>
                <c:pt idx="32">
                  <c:v>34</c:v>
                </c:pt>
                <c:pt idx="33">
                  <c:v>35</c:v>
                </c:pt>
                <c:pt idx="34">
                  <c:v>36</c:v>
                </c:pt>
                <c:pt idx="35">
                  <c:v>37</c:v>
                </c:pt>
                <c:pt idx="36">
                  <c:v>38</c:v>
                </c:pt>
                <c:pt idx="37">
                  <c:v>39</c:v>
                </c:pt>
              </c:numCache>
            </c:numRef>
          </c:cat>
          <c:val>
            <c:numRef>
              <c:f>'reads length '!$AB$3:$AB$40</c:f>
              <c:numCache>
                <c:formatCode>0.00%</c:formatCode>
                <c:ptCount val="38"/>
                <c:pt idx="0">
                  <c:v>3.816502557056713E-4</c:v>
                </c:pt>
                <c:pt idx="1">
                  <c:v>2.5952217387985648E-3</c:v>
                </c:pt>
                <c:pt idx="2">
                  <c:v>4.8087932218914588E-3</c:v>
                </c:pt>
                <c:pt idx="3">
                  <c:v>6.7170445004198151E-3</c:v>
                </c:pt>
                <c:pt idx="4">
                  <c:v>2.900541943363102E-3</c:v>
                </c:pt>
                <c:pt idx="5">
                  <c:v>2.900541943363102E-3</c:v>
                </c:pt>
                <c:pt idx="6">
                  <c:v>1.2976108693992824E-3</c:v>
                </c:pt>
                <c:pt idx="7">
                  <c:v>7.6330051141134265E-5</c:v>
                </c:pt>
                <c:pt idx="8">
                  <c:v>1.5266010228226853E-4</c:v>
                </c:pt>
                <c:pt idx="9">
                  <c:v>5.3431035798793983E-4</c:v>
                </c:pt>
                <c:pt idx="10">
                  <c:v>9.1596061369361118E-4</c:v>
                </c:pt>
                <c:pt idx="11">
                  <c:v>1.6792611251049538E-3</c:v>
                </c:pt>
                <c:pt idx="12">
                  <c:v>3.6638424547744447E-3</c:v>
                </c:pt>
                <c:pt idx="13">
                  <c:v>5.6484237844439357E-3</c:v>
                </c:pt>
                <c:pt idx="14">
                  <c:v>1.3586749103121899E-2</c:v>
                </c:pt>
                <c:pt idx="15">
                  <c:v>5.3812686054499653E-2</c:v>
                </c:pt>
                <c:pt idx="16">
                  <c:v>0.15052286085031677</c:v>
                </c:pt>
                <c:pt idx="17">
                  <c:v>0.333714983589039</c:v>
                </c:pt>
                <c:pt idx="18">
                  <c:v>0.25677429203877566</c:v>
                </c:pt>
                <c:pt idx="19">
                  <c:v>5.9461109838943593E-2</c:v>
                </c:pt>
                <c:pt idx="20">
                  <c:v>2.0227463552400581E-2</c:v>
                </c:pt>
                <c:pt idx="21">
                  <c:v>1.7632241813602016E-2</c:v>
                </c:pt>
                <c:pt idx="22">
                  <c:v>1.144950767117014E-2</c:v>
                </c:pt>
                <c:pt idx="23">
                  <c:v>5.5720937333028015E-3</c:v>
                </c:pt>
                <c:pt idx="24">
                  <c:v>3.5111823524921764E-3</c:v>
                </c:pt>
                <c:pt idx="25">
                  <c:v>2.6715517899396995E-3</c:v>
                </c:pt>
                <c:pt idx="26">
                  <c:v>2.8242118922219678E-3</c:v>
                </c:pt>
                <c:pt idx="27">
                  <c:v>2.9768719945042362E-3</c:v>
                </c:pt>
                <c:pt idx="28">
                  <c:v>5.6484237844439357E-3</c:v>
                </c:pt>
                <c:pt idx="29">
                  <c:v>6.4880543469964125E-3</c:v>
                </c:pt>
                <c:pt idx="30">
                  <c:v>6.3353942447141442E-3</c:v>
                </c:pt>
                <c:pt idx="31">
                  <c:v>4.885123273032593E-3</c:v>
                </c:pt>
                <c:pt idx="32">
                  <c:v>2.7478818410808336E-3</c:v>
                </c:pt>
                <c:pt idx="33">
                  <c:v>2.2135714830928935E-3</c:v>
                </c:pt>
                <c:pt idx="34">
                  <c:v>1.0686207159758797E-3</c:v>
                </c:pt>
                <c:pt idx="35">
                  <c:v>1.1449507671170141E-3</c:v>
                </c:pt>
                <c:pt idx="36">
                  <c:v>3.0532020456453706E-4</c:v>
                </c:pt>
                <c:pt idx="37">
                  <c:v>1.5266010228226853E-4</c:v>
                </c:pt>
              </c:numCache>
            </c:numRef>
          </c:val>
          <c:smooth val="0"/>
        </c:ser>
        <c:ser>
          <c:idx val="4"/>
          <c:order val="2"/>
          <c:tx>
            <c:strRef>
              <c:f>'reads length '!$AC$2</c:f>
              <c:strCache>
                <c:ptCount val="1"/>
                <c:pt idx="0">
                  <c:v>WT (control)</c:v>
                </c:pt>
              </c:strCache>
            </c:strRef>
          </c:tx>
          <c:spPr>
            <a:ln>
              <a:solidFill>
                <a:schemeClr val="tx1"/>
              </a:solidFill>
              <a:prstDash val="dash"/>
            </a:ln>
          </c:spPr>
          <c:marker>
            <c:symbol val="none"/>
          </c:marker>
          <c:cat>
            <c:numRef>
              <c:f>'reads length '!$X$3:$X$40</c:f>
              <c:numCache>
                <c:formatCode>General</c:formatCode>
                <c:ptCount val="38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5</c:v>
                </c:pt>
                <c:pt idx="4">
                  <c:v>6</c:v>
                </c:pt>
                <c:pt idx="5">
                  <c:v>7</c:v>
                </c:pt>
                <c:pt idx="6">
                  <c:v>8</c:v>
                </c:pt>
                <c:pt idx="7">
                  <c:v>9</c:v>
                </c:pt>
                <c:pt idx="8">
                  <c:v>10</c:v>
                </c:pt>
                <c:pt idx="9">
                  <c:v>11</c:v>
                </c:pt>
                <c:pt idx="10">
                  <c:v>12</c:v>
                </c:pt>
                <c:pt idx="11">
                  <c:v>13</c:v>
                </c:pt>
                <c:pt idx="12">
                  <c:v>14</c:v>
                </c:pt>
                <c:pt idx="13">
                  <c:v>15</c:v>
                </c:pt>
                <c:pt idx="14">
                  <c:v>16</c:v>
                </c:pt>
                <c:pt idx="15">
                  <c:v>17</c:v>
                </c:pt>
                <c:pt idx="16">
                  <c:v>18</c:v>
                </c:pt>
                <c:pt idx="17">
                  <c:v>19</c:v>
                </c:pt>
                <c:pt idx="18">
                  <c:v>20</c:v>
                </c:pt>
                <c:pt idx="19">
                  <c:v>21</c:v>
                </c:pt>
                <c:pt idx="20">
                  <c:v>22</c:v>
                </c:pt>
                <c:pt idx="21">
                  <c:v>23</c:v>
                </c:pt>
                <c:pt idx="22">
                  <c:v>24</c:v>
                </c:pt>
                <c:pt idx="23">
                  <c:v>25</c:v>
                </c:pt>
                <c:pt idx="24">
                  <c:v>26</c:v>
                </c:pt>
                <c:pt idx="25">
                  <c:v>27</c:v>
                </c:pt>
                <c:pt idx="26">
                  <c:v>28</c:v>
                </c:pt>
                <c:pt idx="27">
                  <c:v>29</c:v>
                </c:pt>
                <c:pt idx="28">
                  <c:v>30</c:v>
                </c:pt>
                <c:pt idx="29">
                  <c:v>31</c:v>
                </c:pt>
                <c:pt idx="30">
                  <c:v>32</c:v>
                </c:pt>
                <c:pt idx="31">
                  <c:v>33</c:v>
                </c:pt>
                <c:pt idx="32">
                  <c:v>34</c:v>
                </c:pt>
                <c:pt idx="33">
                  <c:v>35</c:v>
                </c:pt>
                <c:pt idx="34">
                  <c:v>36</c:v>
                </c:pt>
                <c:pt idx="35">
                  <c:v>37</c:v>
                </c:pt>
                <c:pt idx="36">
                  <c:v>38</c:v>
                </c:pt>
                <c:pt idx="37">
                  <c:v>39</c:v>
                </c:pt>
              </c:numCache>
            </c:numRef>
          </c:cat>
          <c:val>
            <c:numRef>
              <c:f>'reads length '!$AC$3:$AC$40</c:f>
              <c:numCache>
                <c:formatCode>0.00%</c:formatCode>
                <c:ptCount val="38"/>
                <c:pt idx="0">
                  <c:v>8.7937502816748133E-6</c:v>
                </c:pt>
                <c:pt idx="1">
                  <c:v>3.5175001126699253E-5</c:v>
                </c:pt>
                <c:pt idx="2">
                  <c:v>1.2970781665470351E-4</c:v>
                </c:pt>
                <c:pt idx="3">
                  <c:v>3.7483360575638893E-4</c:v>
                </c:pt>
                <c:pt idx="4">
                  <c:v>7.535144772610106E-4</c:v>
                </c:pt>
                <c:pt idx="5">
                  <c:v>1.4394269992316462E-3</c:v>
                </c:pt>
                <c:pt idx="6">
                  <c:v>2.128087568165305E-3</c:v>
                </c:pt>
                <c:pt idx="7">
                  <c:v>2.9937223615176694E-3</c:v>
                </c:pt>
                <c:pt idx="8">
                  <c:v>4.618917335449696E-3</c:v>
                </c:pt>
                <c:pt idx="9">
                  <c:v>6.972344754582918E-3</c:v>
                </c:pt>
                <c:pt idx="10">
                  <c:v>9.8391073464089065E-3</c:v>
                </c:pt>
                <c:pt idx="11">
                  <c:v>1.2612985950884706E-2</c:v>
                </c:pt>
                <c:pt idx="12">
                  <c:v>1.5498435262059254E-2</c:v>
                </c:pt>
                <c:pt idx="13">
                  <c:v>1.9477607264517107E-2</c:v>
                </c:pt>
                <c:pt idx="14">
                  <c:v>2.6873700860798232E-2</c:v>
                </c:pt>
                <c:pt idx="15">
                  <c:v>3.896620671688631E-2</c:v>
                </c:pt>
                <c:pt idx="16">
                  <c:v>7.0839704222209282E-2</c:v>
                </c:pt>
                <c:pt idx="17">
                  <c:v>0.1272406200913011</c:v>
                </c:pt>
                <c:pt idx="18">
                  <c:v>0.14700732189632829</c:v>
                </c:pt>
                <c:pt idx="19">
                  <c:v>0.12927802210968664</c:v>
                </c:pt>
                <c:pt idx="20">
                  <c:v>0.11663425803281607</c:v>
                </c:pt>
                <c:pt idx="21">
                  <c:v>0.10529196899763338</c:v>
                </c:pt>
                <c:pt idx="22">
                  <c:v>7.1564089401662243E-2</c:v>
                </c:pt>
                <c:pt idx="23">
                  <c:v>3.4097217107801482E-2</c:v>
                </c:pt>
                <c:pt idx="24" formatCode="General">
                  <c:v>1.7826031039740058E-2</c:v>
                </c:pt>
                <c:pt idx="25" formatCode="General">
                  <c:v>1.2681687124960291E-2</c:v>
                </c:pt>
                <c:pt idx="26" formatCode="General">
                  <c:v>9.4791131942528438E-3</c:v>
                </c:pt>
                <c:pt idx="27" formatCode="General">
                  <c:v>6.6085033366786224E-3</c:v>
                </c:pt>
                <c:pt idx="28" formatCode="General">
                  <c:v>3.8346247322028236E-3</c:v>
                </c:pt>
                <c:pt idx="29" formatCode="General">
                  <c:v>1.9219840459385514E-3</c:v>
                </c:pt>
                <c:pt idx="30" formatCode="General">
                  <c:v>1.0354640956672092E-3</c:v>
                </c:pt>
                <c:pt idx="31" formatCode="General">
                  <c:v>6.9470627225231034E-4</c:v>
                </c:pt>
                <c:pt idx="32" formatCode="General">
                  <c:v>4.3529063894290327E-4</c:v>
                </c:pt>
                <c:pt idx="33" formatCode="General">
                  <c:v>2.9129297808047822E-4</c:v>
                </c:pt>
                <c:pt idx="34" formatCode="General">
                  <c:v>2.0280586587112539E-4</c:v>
                </c:pt>
                <c:pt idx="35" formatCode="General">
                  <c:v>1.4179922329200637E-4</c:v>
                </c:pt>
                <c:pt idx="36" formatCode="General">
                  <c:v>9.7830471883632298E-5</c:v>
                </c:pt>
                <c:pt idx="37" formatCode="General">
                  <c:v>5.276250169004888E-5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48201472"/>
        <c:axId val="148203008"/>
      </c:lineChart>
      <c:catAx>
        <c:axId val="14820147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148203008"/>
        <c:crosses val="autoZero"/>
        <c:auto val="1"/>
        <c:lblAlgn val="ctr"/>
        <c:lblOffset val="100"/>
        <c:noMultiLvlLbl val="0"/>
      </c:catAx>
      <c:valAx>
        <c:axId val="148203008"/>
        <c:scaling>
          <c:orientation val="minMax"/>
        </c:scaling>
        <c:delete val="0"/>
        <c:axPos val="l"/>
        <c:majorGridlines/>
        <c:numFmt formatCode="0%" sourceLinked="0"/>
        <c:majorTickMark val="out"/>
        <c:minorTickMark val="none"/>
        <c:tickLblPos val="nextTo"/>
        <c:txPr>
          <a:bodyPr/>
          <a:lstStyle/>
          <a:p>
            <a:pPr>
              <a:defRPr sz="1400"/>
            </a:pPr>
            <a:endParaRPr lang="en-US"/>
          </a:p>
        </c:txPr>
        <c:crossAx val="148201472"/>
        <c:crosses val="autoZero"/>
        <c:crossBetween val="between"/>
      </c:valAx>
    </c:plotArea>
    <c:legend>
      <c:legendPos val="r"/>
      <c:layout/>
      <c:overlay val="0"/>
      <c:txPr>
        <a:bodyPr/>
        <a:lstStyle/>
        <a:p>
          <a:pPr>
            <a:defRPr sz="1400"/>
          </a:pPr>
          <a:endParaRPr lang="en-US"/>
        </a:p>
      </c:txPr>
    </c:legend>
    <c:plotVisOnly val="1"/>
    <c:dispBlanksAs val="gap"/>
    <c:showDLblsOverMax val="0"/>
  </c:chart>
  <c:externalData r:id="rId1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'length&amp;nucleotide'!$B$4</c:f>
              <c:strCache>
                <c:ptCount val="1"/>
                <c:pt idx="0">
                  <c:v>A</c:v>
                </c:pt>
              </c:strCache>
            </c:strRef>
          </c:tx>
          <c:spPr>
            <a:solidFill>
              <a:srgbClr val="002060"/>
            </a:solidFill>
          </c:spPr>
          <c:invertIfNegative val="0"/>
          <c:cat>
            <c:numRef>
              <c:f>'length&amp;nucleotide'!$A$5:$A$25</c:f>
              <c:numCache>
                <c:formatCode>General</c:formatCode>
                <c:ptCount val="21"/>
                <c:pt idx="0">
                  <c:v>10</c:v>
                </c:pt>
                <c:pt idx="1">
                  <c:v>11</c:v>
                </c:pt>
                <c:pt idx="2">
                  <c:v>12</c:v>
                </c:pt>
                <c:pt idx="3">
                  <c:v>13</c:v>
                </c:pt>
                <c:pt idx="4">
                  <c:v>14</c:v>
                </c:pt>
                <c:pt idx="5">
                  <c:v>15</c:v>
                </c:pt>
                <c:pt idx="6">
                  <c:v>16</c:v>
                </c:pt>
                <c:pt idx="7">
                  <c:v>17</c:v>
                </c:pt>
                <c:pt idx="8">
                  <c:v>18</c:v>
                </c:pt>
                <c:pt idx="9">
                  <c:v>19</c:v>
                </c:pt>
                <c:pt idx="10">
                  <c:v>20</c:v>
                </c:pt>
                <c:pt idx="11">
                  <c:v>21</c:v>
                </c:pt>
                <c:pt idx="12">
                  <c:v>22</c:v>
                </c:pt>
                <c:pt idx="13">
                  <c:v>23</c:v>
                </c:pt>
                <c:pt idx="14">
                  <c:v>24</c:v>
                </c:pt>
                <c:pt idx="15">
                  <c:v>25</c:v>
                </c:pt>
                <c:pt idx="16">
                  <c:v>26</c:v>
                </c:pt>
                <c:pt idx="17">
                  <c:v>27</c:v>
                </c:pt>
                <c:pt idx="18">
                  <c:v>28</c:v>
                </c:pt>
                <c:pt idx="19">
                  <c:v>29</c:v>
                </c:pt>
                <c:pt idx="20">
                  <c:v>30</c:v>
                </c:pt>
              </c:numCache>
            </c:numRef>
          </c:cat>
          <c:val>
            <c:numRef>
              <c:f>'length&amp;nucleotide'!$B$5:$B$25</c:f>
              <c:numCache>
                <c:formatCode>0.00%</c:formatCode>
                <c:ptCount val="21"/>
                <c:pt idx="0">
                  <c:v>0.2432</c:v>
                </c:pt>
                <c:pt idx="1">
                  <c:v>0.2208</c:v>
                </c:pt>
                <c:pt idx="2">
                  <c:v>0.21659999999999999</c:v>
                </c:pt>
                <c:pt idx="3">
                  <c:v>0.2185</c:v>
                </c:pt>
                <c:pt idx="4">
                  <c:v>0.21310000000000001</c:v>
                </c:pt>
                <c:pt idx="5">
                  <c:v>0.2077</c:v>
                </c:pt>
                <c:pt idx="6">
                  <c:v>0.2195</c:v>
                </c:pt>
                <c:pt idx="7">
                  <c:v>0.20480000000000001</c:v>
                </c:pt>
                <c:pt idx="8">
                  <c:v>0.20810000000000001</c:v>
                </c:pt>
                <c:pt idx="9">
                  <c:v>0.21099999999999999</c:v>
                </c:pt>
                <c:pt idx="10">
                  <c:v>0.2346</c:v>
                </c:pt>
                <c:pt idx="11">
                  <c:v>0.26400000000000001</c:v>
                </c:pt>
                <c:pt idx="12">
                  <c:v>0.26769999999999999</c:v>
                </c:pt>
                <c:pt idx="13">
                  <c:v>0.27779999999999999</c:v>
                </c:pt>
                <c:pt idx="14">
                  <c:v>0.27860000000000001</c:v>
                </c:pt>
                <c:pt idx="15">
                  <c:v>0.2591</c:v>
                </c:pt>
                <c:pt idx="16">
                  <c:v>0.24690000000000001</c:v>
                </c:pt>
                <c:pt idx="17">
                  <c:v>0.23580000000000001</c:v>
                </c:pt>
                <c:pt idx="18">
                  <c:v>0.2301</c:v>
                </c:pt>
                <c:pt idx="19">
                  <c:v>0.22439999999999999</c:v>
                </c:pt>
                <c:pt idx="20">
                  <c:v>0.21870000000000001</c:v>
                </c:pt>
              </c:numCache>
            </c:numRef>
          </c:val>
        </c:ser>
        <c:ser>
          <c:idx val="1"/>
          <c:order val="1"/>
          <c:tx>
            <c:strRef>
              <c:f>'length&amp;nucleotide'!$C$4</c:f>
              <c:strCache>
                <c:ptCount val="1"/>
                <c:pt idx="0">
                  <c:v>C</c:v>
                </c:pt>
              </c:strCache>
            </c:strRef>
          </c:tx>
          <c:invertIfNegative val="0"/>
          <c:cat>
            <c:numRef>
              <c:f>'length&amp;nucleotide'!$A$5:$A$25</c:f>
              <c:numCache>
                <c:formatCode>General</c:formatCode>
                <c:ptCount val="21"/>
                <c:pt idx="0">
                  <c:v>10</c:v>
                </c:pt>
                <c:pt idx="1">
                  <c:v>11</c:v>
                </c:pt>
                <c:pt idx="2">
                  <c:v>12</c:v>
                </c:pt>
                <c:pt idx="3">
                  <c:v>13</c:v>
                </c:pt>
                <c:pt idx="4">
                  <c:v>14</c:v>
                </c:pt>
                <c:pt idx="5">
                  <c:v>15</c:v>
                </c:pt>
                <c:pt idx="6">
                  <c:v>16</c:v>
                </c:pt>
                <c:pt idx="7">
                  <c:v>17</c:v>
                </c:pt>
                <c:pt idx="8">
                  <c:v>18</c:v>
                </c:pt>
                <c:pt idx="9">
                  <c:v>19</c:v>
                </c:pt>
                <c:pt idx="10">
                  <c:v>20</c:v>
                </c:pt>
                <c:pt idx="11">
                  <c:v>21</c:v>
                </c:pt>
                <c:pt idx="12">
                  <c:v>22</c:v>
                </c:pt>
                <c:pt idx="13">
                  <c:v>23</c:v>
                </c:pt>
                <c:pt idx="14">
                  <c:v>24</c:v>
                </c:pt>
                <c:pt idx="15">
                  <c:v>25</c:v>
                </c:pt>
                <c:pt idx="16">
                  <c:v>26</c:v>
                </c:pt>
                <c:pt idx="17">
                  <c:v>27</c:v>
                </c:pt>
                <c:pt idx="18">
                  <c:v>28</c:v>
                </c:pt>
                <c:pt idx="19">
                  <c:v>29</c:v>
                </c:pt>
                <c:pt idx="20">
                  <c:v>30</c:v>
                </c:pt>
              </c:numCache>
            </c:numRef>
          </c:cat>
          <c:val>
            <c:numRef>
              <c:f>'length&amp;nucleotide'!$C$5:$C$25</c:f>
              <c:numCache>
                <c:formatCode>0.00%</c:formatCode>
                <c:ptCount val="21"/>
                <c:pt idx="0">
                  <c:v>0.28949999999999998</c:v>
                </c:pt>
                <c:pt idx="1">
                  <c:v>0.28199999999999997</c:v>
                </c:pt>
                <c:pt idx="2">
                  <c:v>0.29420000000000002</c:v>
                </c:pt>
                <c:pt idx="3">
                  <c:v>0.29089999999999999</c:v>
                </c:pt>
                <c:pt idx="4">
                  <c:v>0.27550000000000002</c:v>
                </c:pt>
                <c:pt idx="5">
                  <c:v>0.24790000000000001</c:v>
                </c:pt>
                <c:pt idx="6">
                  <c:v>0.22919999999999999</c:v>
                </c:pt>
                <c:pt idx="7">
                  <c:v>0.2208</c:v>
                </c:pt>
                <c:pt idx="8">
                  <c:v>0.18729999999999999</c:v>
                </c:pt>
                <c:pt idx="9">
                  <c:v>0.15590000000000001</c:v>
                </c:pt>
                <c:pt idx="10">
                  <c:v>0.151</c:v>
                </c:pt>
                <c:pt idx="11">
                  <c:v>0.1648</c:v>
                </c:pt>
                <c:pt idx="12">
                  <c:v>0.1686</c:v>
                </c:pt>
                <c:pt idx="13">
                  <c:v>0.1802</c:v>
                </c:pt>
                <c:pt idx="14">
                  <c:v>0.18959999999999999</c:v>
                </c:pt>
                <c:pt idx="15">
                  <c:v>0.19409999999999999</c:v>
                </c:pt>
                <c:pt idx="16">
                  <c:v>0.22850000000000001</c:v>
                </c:pt>
                <c:pt idx="17">
                  <c:v>0.27110000000000001</c:v>
                </c:pt>
                <c:pt idx="18">
                  <c:v>0.26129999999999998</c:v>
                </c:pt>
                <c:pt idx="19">
                  <c:v>0.25530000000000003</c:v>
                </c:pt>
                <c:pt idx="20">
                  <c:v>0.25209999999999999</c:v>
                </c:pt>
              </c:numCache>
            </c:numRef>
          </c:val>
        </c:ser>
        <c:ser>
          <c:idx val="2"/>
          <c:order val="2"/>
          <c:tx>
            <c:strRef>
              <c:f>'length&amp;nucleotide'!$D$4</c:f>
              <c:strCache>
                <c:ptCount val="1"/>
                <c:pt idx="0">
                  <c:v>G</c:v>
                </c:pt>
              </c:strCache>
            </c:strRef>
          </c:tx>
          <c:invertIfNegative val="0"/>
          <c:cat>
            <c:numRef>
              <c:f>'length&amp;nucleotide'!$A$5:$A$25</c:f>
              <c:numCache>
                <c:formatCode>General</c:formatCode>
                <c:ptCount val="21"/>
                <c:pt idx="0">
                  <c:v>10</c:v>
                </c:pt>
                <c:pt idx="1">
                  <c:v>11</c:v>
                </c:pt>
                <c:pt idx="2">
                  <c:v>12</c:v>
                </c:pt>
                <c:pt idx="3">
                  <c:v>13</c:v>
                </c:pt>
                <c:pt idx="4">
                  <c:v>14</c:v>
                </c:pt>
                <c:pt idx="5">
                  <c:v>15</c:v>
                </c:pt>
                <c:pt idx="6">
                  <c:v>16</c:v>
                </c:pt>
                <c:pt idx="7">
                  <c:v>17</c:v>
                </c:pt>
                <c:pt idx="8">
                  <c:v>18</c:v>
                </c:pt>
                <c:pt idx="9">
                  <c:v>19</c:v>
                </c:pt>
                <c:pt idx="10">
                  <c:v>20</c:v>
                </c:pt>
                <c:pt idx="11">
                  <c:v>21</c:v>
                </c:pt>
                <c:pt idx="12">
                  <c:v>22</c:v>
                </c:pt>
                <c:pt idx="13">
                  <c:v>23</c:v>
                </c:pt>
                <c:pt idx="14">
                  <c:v>24</c:v>
                </c:pt>
                <c:pt idx="15">
                  <c:v>25</c:v>
                </c:pt>
                <c:pt idx="16">
                  <c:v>26</c:v>
                </c:pt>
                <c:pt idx="17">
                  <c:v>27</c:v>
                </c:pt>
                <c:pt idx="18">
                  <c:v>28</c:v>
                </c:pt>
                <c:pt idx="19">
                  <c:v>29</c:v>
                </c:pt>
                <c:pt idx="20">
                  <c:v>30</c:v>
                </c:pt>
              </c:numCache>
            </c:numRef>
          </c:cat>
          <c:val>
            <c:numRef>
              <c:f>'length&amp;nucleotide'!$D$5:$D$25</c:f>
              <c:numCache>
                <c:formatCode>0.00%</c:formatCode>
                <c:ptCount val="21"/>
                <c:pt idx="0">
                  <c:v>0.2457</c:v>
                </c:pt>
                <c:pt idx="1">
                  <c:v>0.26119999999999999</c:v>
                </c:pt>
                <c:pt idx="2">
                  <c:v>0.25419999999999998</c:v>
                </c:pt>
                <c:pt idx="3">
                  <c:v>0.25359999999999999</c:v>
                </c:pt>
                <c:pt idx="4">
                  <c:v>0.2475</c:v>
                </c:pt>
                <c:pt idx="5">
                  <c:v>0.24540000000000001</c:v>
                </c:pt>
                <c:pt idx="6">
                  <c:v>0.2319</c:v>
                </c:pt>
                <c:pt idx="7">
                  <c:v>0.22839999999999999</c:v>
                </c:pt>
                <c:pt idx="8">
                  <c:v>0.20630000000000001</c:v>
                </c:pt>
                <c:pt idx="9">
                  <c:v>0.1716</c:v>
                </c:pt>
                <c:pt idx="10">
                  <c:v>0.16719999999999999</c:v>
                </c:pt>
                <c:pt idx="11">
                  <c:v>0.18049999999999999</c:v>
                </c:pt>
                <c:pt idx="12">
                  <c:v>0.1847</c:v>
                </c:pt>
                <c:pt idx="13">
                  <c:v>0.19109999999999999</c:v>
                </c:pt>
                <c:pt idx="14">
                  <c:v>0.19400000000000001</c:v>
                </c:pt>
                <c:pt idx="15">
                  <c:v>0.2001</c:v>
                </c:pt>
                <c:pt idx="16">
                  <c:v>0.2195</c:v>
                </c:pt>
                <c:pt idx="17">
                  <c:v>0.22220000000000001</c:v>
                </c:pt>
                <c:pt idx="18">
                  <c:v>0.2291</c:v>
                </c:pt>
                <c:pt idx="19">
                  <c:v>0.24329999999999999</c:v>
                </c:pt>
                <c:pt idx="20">
                  <c:v>0.27150000000000002</c:v>
                </c:pt>
              </c:numCache>
            </c:numRef>
          </c:val>
        </c:ser>
        <c:ser>
          <c:idx val="3"/>
          <c:order val="3"/>
          <c:tx>
            <c:strRef>
              <c:f>'length&amp;nucleotide'!$E$4</c:f>
              <c:strCache>
                <c:ptCount val="1"/>
                <c:pt idx="0">
                  <c:v>U</c:v>
                </c:pt>
              </c:strCache>
            </c:strRef>
          </c:tx>
          <c:invertIfNegative val="0"/>
          <c:cat>
            <c:numRef>
              <c:f>'length&amp;nucleotide'!$A$5:$A$25</c:f>
              <c:numCache>
                <c:formatCode>General</c:formatCode>
                <c:ptCount val="21"/>
                <c:pt idx="0">
                  <c:v>10</c:v>
                </c:pt>
                <c:pt idx="1">
                  <c:v>11</c:v>
                </c:pt>
                <c:pt idx="2">
                  <c:v>12</c:v>
                </c:pt>
                <c:pt idx="3">
                  <c:v>13</c:v>
                </c:pt>
                <c:pt idx="4">
                  <c:v>14</c:v>
                </c:pt>
                <c:pt idx="5">
                  <c:v>15</c:v>
                </c:pt>
                <c:pt idx="6">
                  <c:v>16</c:v>
                </c:pt>
                <c:pt idx="7">
                  <c:v>17</c:v>
                </c:pt>
                <c:pt idx="8">
                  <c:v>18</c:v>
                </c:pt>
                <c:pt idx="9">
                  <c:v>19</c:v>
                </c:pt>
                <c:pt idx="10">
                  <c:v>20</c:v>
                </c:pt>
                <c:pt idx="11">
                  <c:v>21</c:v>
                </c:pt>
                <c:pt idx="12">
                  <c:v>22</c:v>
                </c:pt>
                <c:pt idx="13">
                  <c:v>23</c:v>
                </c:pt>
                <c:pt idx="14">
                  <c:v>24</c:v>
                </c:pt>
                <c:pt idx="15">
                  <c:v>25</c:v>
                </c:pt>
                <c:pt idx="16">
                  <c:v>26</c:v>
                </c:pt>
                <c:pt idx="17">
                  <c:v>27</c:v>
                </c:pt>
                <c:pt idx="18">
                  <c:v>28</c:v>
                </c:pt>
                <c:pt idx="19">
                  <c:v>29</c:v>
                </c:pt>
                <c:pt idx="20">
                  <c:v>30</c:v>
                </c:pt>
              </c:numCache>
            </c:numRef>
          </c:cat>
          <c:val>
            <c:numRef>
              <c:f>'length&amp;nucleotide'!$E$5:$E$25</c:f>
              <c:numCache>
                <c:formatCode>0.00%</c:formatCode>
                <c:ptCount val="21"/>
                <c:pt idx="0">
                  <c:v>0.22159999999999999</c:v>
                </c:pt>
                <c:pt idx="1">
                  <c:v>0.2359</c:v>
                </c:pt>
                <c:pt idx="2">
                  <c:v>0.2351</c:v>
                </c:pt>
                <c:pt idx="3">
                  <c:v>0.23710000000000001</c:v>
                </c:pt>
                <c:pt idx="4">
                  <c:v>0.26390000000000002</c:v>
                </c:pt>
                <c:pt idx="5">
                  <c:v>0.2989</c:v>
                </c:pt>
                <c:pt idx="6">
                  <c:v>0.31929999999999997</c:v>
                </c:pt>
                <c:pt idx="7">
                  <c:v>0.34589999999999999</c:v>
                </c:pt>
                <c:pt idx="8">
                  <c:v>0.39839999999999998</c:v>
                </c:pt>
                <c:pt idx="9">
                  <c:v>0.46160000000000001</c:v>
                </c:pt>
                <c:pt idx="10">
                  <c:v>0.4471</c:v>
                </c:pt>
                <c:pt idx="11">
                  <c:v>0.39069999999999999</c:v>
                </c:pt>
                <c:pt idx="12">
                  <c:v>0.37890000000000001</c:v>
                </c:pt>
                <c:pt idx="13">
                  <c:v>0.35089999999999999</c:v>
                </c:pt>
                <c:pt idx="14">
                  <c:v>0.33789999999999998</c:v>
                </c:pt>
                <c:pt idx="15">
                  <c:v>0.34670000000000001</c:v>
                </c:pt>
                <c:pt idx="16">
                  <c:v>0.30509999999999998</c:v>
                </c:pt>
                <c:pt idx="17">
                  <c:v>0.27079999999999999</c:v>
                </c:pt>
                <c:pt idx="18">
                  <c:v>0.27950000000000003</c:v>
                </c:pt>
                <c:pt idx="19">
                  <c:v>0.27689999999999998</c:v>
                </c:pt>
                <c:pt idx="20">
                  <c:v>0.25769999999999998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48222720"/>
        <c:axId val="148224256"/>
      </c:barChart>
      <c:catAx>
        <c:axId val="148222720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200"/>
            </a:pPr>
            <a:endParaRPr lang="en-US"/>
          </a:p>
        </c:txPr>
        <c:crossAx val="148224256"/>
        <c:crosses val="autoZero"/>
        <c:auto val="1"/>
        <c:lblAlgn val="ctr"/>
        <c:lblOffset val="100"/>
        <c:noMultiLvlLbl val="0"/>
      </c:catAx>
      <c:valAx>
        <c:axId val="148224256"/>
        <c:scaling>
          <c:orientation val="minMax"/>
          <c:max val="1"/>
        </c:scaling>
        <c:delete val="0"/>
        <c:axPos val="l"/>
        <c:majorGridlines/>
        <c:numFmt formatCode="0%" sourceLinked="0"/>
        <c:majorTickMark val="out"/>
        <c:minorTickMark val="none"/>
        <c:tickLblPos val="nextTo"/>
        <c:txPr>
          <a:bodyPr/>
          <a:lstStyle/>
          <a:p>
            <a:pPr>
              <a:defRPr sz="1400"/>
            </a:pPr>
            <a:endParaRPr lang="en-US"/>
          </a:p>
        </c:txPr>
        <c:crossAx val="148222720"/>
        <c:crosses val="autoZero"/>
        <c:crossBetween val="between"/>
      </c:valAx>
    </c:plotArea>
    <c:legend>
      <c:legendPos val="r"/>
      <c:layout/>
      <c:overlay val="0"/>
      <c:txPr>
        <a:bodyPr/>
        <a:lstStyle/>
        <a:p>
          <a:pPr>
            <a:defRPr sz="1400"/>
          </a:pPr>
          <a:endParaRPr lang="en-US"/>
        </a:p>
      </c:txPr>
    </c:legend>
    <c:plotVisOnly val="1"/>
    <c:dispBlanksAs val="gap"/>
    <c:showDLblsOverMax val="0"/>
  </c:chart>
  <c:externalData r:id="rId1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'length&amp;nucleotide'!$B$4</c:f>
              <c:strCache>
                <c:ptCount val="1"/>
                <c:pt idx="0">
                  <c:v>A</c:v>
                </c:pt>
              </c:strCache>
            </c:strRef>
          </c:tx>
          <c:spPr>
            <a:solidFill>
              <a:srgbClr val="002060"/>
            </a:solidFill>
          </c:spPr>
          <c:invertIfNegative val="0"/>
          <c:cat>
            <c:numRef>
              <c:f>'length&amp;nucleotide'!$A$5:$A$25</c:f>
              <c:numCache>
                <c:formatCode>General</c:formatCode>
                <c:ptCount val="21"/>
                <c:pt idx="0">
                  <c:v>10</c:v>
                </c:pt>
                <c:pt idx="1">
                  <c:v>11</c:v>
                </c:pt>
                <c:pt idx="2">
                  <c:v>12</c:v>
                </c:pt>
                <c:pt idx="3">
                  <c:v>13</c:v>
                </c:pt>
                <c:pt idx="4">
                  <c:v>14</c:v>
                </c:pt>
                <c:pt idx="5">
                  <c:v>15</c:v>
                </c:pt>
                <c:pt idx="6">
                  <c:v>16</c:v>
                </c:pt>
                <c:pt idx="7">
                  <c:v>17</c:v>
                </c:pt>
                <c:pt idx="8">
                  <c:v>18</c:v>
                </c:pt>
                <c:pt idx="9">
                  <c:v>19</c:v>
                </c:pt>
                <c:pt idx="10">
                  <c:v>20</c:v>
                </c:pt>
                <c:pt idx="11">
                  <c:v>21</c:v>
                </c:pt>
                <c:pt idx="12">
                  <c:v>22</c:v>
                </c:pt>
                <c:pt idx="13">
                  <c:v>23</c:v>
                </c:pt>
                <c:pt idx="14">
                  <c:v>24</c:v>
                </c:pt>
                <c:pt idx="15">
                  <c:v>25</c:v>
                </c:pt>
                <c:pt idx="16">
                  <c:v>26</c:v>
                </c:pt>
                <c:pt idx="17">
                  <c:v>27</c:v>
                </c:pt>
                <c:pt idx="18">
                  <c:v>28</c:v>
                </c:pt>
                <c:pt idx="19">
                  <c:v>29</c:v>
                </c:pt>
                <c:pt idx="20">
                  <c:v>30</c:v>
                </c:pt>
              </c:numCache>
            </c:numRef>
          </c:cat>
          <c:val>
            <c:numRef>
              <c:f>'length&amp;nucleotide'!$B$5:$B$25</c:f>
              <c:numCache>
                <c:formatCode>0.00%</c:formatCode>
                <c:ptCount val="21"/>
                <c:pt idx="0">
                  <c:v>0.2432</c:v>
                </c:pt>
                <c:pt idx="1">
                  <c:v>0.2208</c:v>
                </c:pt>
                <c:pt idx="2">
                  <c:v>0.21659999999999999</c:v>
                </c:pt>
                <c:pt idx="3">
                  <c:v>0.2185</c:v>
                </c:pt>
                <c:pt idx="4">
                  <c:v>0.21310000000000001</c:v>
                </c:pt>
                <c:pt idx="5">
                  <c:v>0.2077</c:v>
                </c:pt>
                <c:pt idx="6">
                  <c:v>0.2195</c:v>
                </c:pt>
                <c:pt idx="7">
                  <c:v>0.20480000000000001</c:v>
                </c:pt>
                <c:pt idx="8">
                  <c:v>0.20810000000000001</c:v>
                </c:pt>
                <c:pt idx="9">
                  <c:v>0.21099999999999999</c:v>
                </c:pt>
                <c:pt idx="10">
                  <c:v>0.2346</c:v>
                </c:pt>
                <c:pt idx="11">
                  <c:v>0.26400000000000001</c:v>
                </c:pt>
                <c:pt idx="12">
                  <c:v>0.26769999999999999</c:v>
                </c:pt>
                <c:pt idx="13">
                  <c:v>0.27779999999999999</c:v>
                </c:pt>
                <c:pt idx="14">
                  <c:v>0.27860000000000001</c:v>
                </c:pt>
                <c:pt idx="15">
                  <c:v>0.2591</c:v>
                </c:pt>
                <c:pt idx="16">
                  <c:v>0.24690000000000001</c:v>
                </c:pt>
                <c:pt idx="17">
                  <c:v>0.23580000000000001</c:v>
                </c:pt>
                <c:pt idx="18">
                  <c:v>0.2301</c:v>
                </c:pt>
                <c:pt idx="19">
                  <c:v>0.22439999999999999</c:v>
                </c:pt>
                <c:pt idx="20">
                  <c:v>0.21870000000000001</c:v>
                </c:pt>
              </c:numCache>
            </c:numRef>
          </c:val>
        </c:ser>
        <c:ser>
          <c:idx val="1"/>
          <c:order val="1"/>
          <c:tx>
            <c:strRef>
              <c:f>'length&amp;nucleotide'!$C$4</c:f>
              <c:strCache>
                <c:ptCount val="1"/>
                <c:pt idx="0">
                  <c:v>C</c:v>
                </c:pt>
              </c:strCache>
            </c:strRef>
          </c:tx>
          <c:invertIfNegative val="0"/>
          <c:cat>
            <c:numRef>
              <c:f>'length&amp;nucleotide'!$A$5:$A$25</c:f>
              <c:numCache>
                <c:formatCode>General</c:formatCode>
                <c:ptCount val="21"/>
                <c:pt idx="0">
                  <c:v>10</c:v>
                </c:pt>
                <c:pt idx="1">
                  <c:v>11</c:v>
                </c:pt>
                <c:pt idx="2">
                  <c:v>12</c:v>
                </c:pt>
                <c:pt idx="3">
                  <c:v>13</c:v>
                </c:pt>
                <c:pt idx="4">
                  <c:v>14</c:v>
                </c:pt>
                <c:pt idx="5">
                  <c:v>15</c:v>
                </c:pt>
                <c:pt idx="6">
                  <c:v>16</c:v>
                </c:pt>
                <c:pt idx="7">
                  <c:v>17</c:v>
                </c:pt>
                <c:pt idx="8">
                  <c:v>18</c:v>
                </c:pt>
                <c:pt idx="9">
                  <c:v>19</c:v>
                </c:pt>
                <c:pt idx="10">
                  <c:v>20</c:v>
                </c:pt>
                <c:pt idx="11">
                  <c:v>21</c:v>
                </c:pt>
                <c:pt idx="12">
                  <c:v>22</c:v>
                </c:pt>
                <c:pt idx="13">
                  <c:v>23</c:v>
                </c:pt>
                <c:pt idx="14">
                  <c:v>24</c:v>
                </c:pt>
                <c:pt idx="15">
                  <c:v>25</c:v>
                </c:pt>
                <c:pt idx="16">
                  <c:v>26</c:v>
                </c:pt>
                <c:pt idx="17">
                  <c:v>27</c:v>
                </c:pt>
                <c:pt idx="18">
                  <c:v>28</c:v>
                </c:pt>
                <c:pt idx="19">
                  <c:v>29</c:v>
                </c:pt>
                <c:pt idx="20">
                  <c:v>30</c:v>
                </c:pt>
              </c:numCache>
            </c:numRef>
          </c:cat>
          <c:val>
            <c:numRef>
              <c:f>'length&amp;nucleotide'!$C$5:$C$25</c:f>
              <c:numCache>
                <c:formatCode>0.00%</c:formatCode>
                <c:ptCount val="21"/>
                <c:pt idx="0">
                  <c:v>0.28949999999999998</c:v>
                </c:pt>
                <c:pt idx="1">
                  <c:v>0.28199999999999997</c:v>
                </c:pt>
                <c:pt idx="2">
                  <c:v>0.29420000000000002</c:v>
                </c:pt>
                <c:pt idx="3">
                  <c:v>0.29089999999999999</c:v>
                </c:pt>
                <c:pt idx="4">
                  <c:v>0.27550000000000002</c:v>
                </c:pt>
                <c:pt idx="5">
                  <c:v>0.24790000000000001</c:v>
                </c:pt>
                <c:pt idx="6">
                  <c:v>0.22919999999999999</c:v>
                </c:pt>
                <c:pt idx="7">
                  <c:v>0.2208</c:v>
                </c:pt>
                <c:pt idx="8">
                  <c:v>0.18729999999999999</c:v>
                </c:pt>
                <c:pt idx="9">
                  <c:v>0.15590000000000001</c:v>
                </c:pt>
                <c:pt idx="10">
                  <c:v>0.151</c:v>
                </c:pt>
                <c:pt idx="11">
                  <c:v>0.1648</c:v>
                </c:pt>
                <c:pt idx="12">
                  <c:v>0.1686</c:v>
                </c:pt>
                <c:pt idx="13">
                  <c:v>0.1802</c:v>
                </c:pt>
                <c:pt idx="14">
                  <c:v>0.18959999999999999</c:v>
                </c:pt>
                <c:pt idx="15">
                  <c:v>0.19409999999999999</c:v>
                </c:pt>
                <c:pt idx="16">
                  <c:v>0.22850000000000001</c:v>
                </c:pt>
                <c:pt idx="17">
                  <c:v>0.27110000000000001</c:v>
                </c:pt>
                <c:pt idx="18">
                  <c:v>0.26129999999999998</c:v>
                </c:pt>
                <c:pt idx="19">
                  <c:v>0.25530000000000003</c:v>
                </c:pt>
                <c:pt idx="20">
                  <c:v>0.25209999999999999</c:v>
                </c:pt>
              </c:numCache>
            </c:numRef>
          </c:val>
        </c:ser>
        <c:ser>
          <c:idx val="2"/>
          <c:order val="2"/>
          <c:tx>
            <c:strRef>
              <c:f>'length&amp;nucleotide'!$D$4</c:f>
              <c:strCache>
                <c:ptCount val="1"/>
                <c:pt idx="0">
                  <c:v>G</c:v>
                </c:pt>
              </c:strCache>
            </c:strRef>
          </c:tx>
          <c:invertIfNegative val="0"/>
          <c:cat>
            <c:numRef>
              <c:f>'length&amp;nucleotide'!$A$5:$A$25</c:f>
              <c:numCache>
                <c:formatCode>General</c:formatCode>
                <c:ptCount val="21"/>
                <c:pt idx="0">
                  <c:v>10</c:v>
                </c:pt>
                <c:pt idx="1">
                  <c:v>11</c:v>
                </c:pt>
                <c:pt idx="2">
                  <c:v>12</c:v>
                </c:pt>
                <c:pt idx="3">
                  <c:v>13</c:v>
                </c:pt>
                <c:pt idx="4">
                  <c:v>14</c:v>
                </c:pt>
                <c:pt idx="5">
                  <c:v>15</c:v>
                </c:pt>
                <c:pt idx="6">
                  <c:v>16</c:v>
                </c:pt>
                <c:pt idx="7">
                  <c:v>17</c:v>
                </c:pt>
                <c:pt idx="8">
                  <c:v>18</c:v>
                </c:pt>
                <c:pt idx="9">
                  <c:v>19</c:v>
                </c:pt>
                <c:pt idx="10">
                  <c:v>20</c:v>
                </c:pt>
                <c:pt idx="11">
                  <c:v>21</c:v>
                </c:pt>
                <c:pt idx="12">
                  <c:v>22</c:v>
                </c:pt>
                <c:pt idx="13">
                  <c:v>23</c:v>
                </c:pt>
                <c:pt idx="14">
                  <c:v>24</c:v>
                </c:pt>
                <c:pt idx="15">
                  <c:v>25</c:v>
                </c:pt>
                <c:pt idx="16">
                  <c:v>26</c:v>
                </c:pt>
                <c:pt idx="17">
                  <c:v>27</c:v>
                </c:pt>
                <c:pt idx="18">
                  <c:v>28</c:v>
                </c:pt>
                <c:pt idx="19">
                  <c:v>29</c:v>
                </c:pt>
                <c:pt idx="20">
                  <c:v>30</c:v>
                </c:pt>
              </c:numCache>
            </c:numRef>
          </c:cat>
          <c:val>
            <c:numRef>
              <c:f>'length&amp;nucleotide'!$D$5:$D$25</c:f>
              <c:numCache>
                <c:formatCode>0.00%</c:formatCode>
                <c:ptCount val="21"/>
                <c:pt idx="0">
                  <c:v>0.2457</c:v>
                </c:pt>
                <c:pt idx="1">
                  <c:v>0.26119999999999999</c:v>
                </c:pt>
                <c:pt idx="2">
                  <c:v>0.25419999999999998</c:v>
                </c:pt>
                <c:pt idx="3">
                  <c:v>0.25359999999999999</c:v>
                </c:pt>
                <c:pt idx="4">
                  <c:v>0.2475</c:v>
                </c:pt>
                <c:pt idx="5">
                  <c:v>0.24540000000000001</c:v>
                </c:pt>
                <c:pt idx="6">
                  <c:v>0.2319</c:v>
                </c:pt>
                <c:pt idx="7">
                  <c:v>0.22839999999999999</c:v>
                </c:pt>
                <c:pt idx="8">
                  <c:v>0.20630000000000001</c:v>
                </c:pt>
                <c:pt idx="9">
                  <c:v>0.1716</c:v>
                </c:pt>
                <c:pt idx="10">
                  <c:v>0.16719999999999999</c:v>
                </c:pt>
                <c:pt idx="11">
                  <c:v>0.18049999999999999</c:v>
                </c:pt>
                <c:pt idx="12">
                  <c:v>0.1847</c:v>
                </c:pt>
                <c:pt idx="13">
                  <c:v>0.19109999999999999</c:v>
                </c:pt>
                <c:pt idx="14">
                  <c:v>0.19400000000000001</c:v>
                </c:pt>
                <c:pt idx="15">
                  <c:v>0.2001</c:v>
                </c:pt>
                <c:pt idx="16">
                  <c:v>0.2195</c:v>
                </c:pt>
                <c:pt idx="17">
                  <c:v>0.22220000000000001</c:v>
                </c:pt>
                <c:pt idx="18">
                  <c:v>0.2291</c:v>
                </c:pt>
                <c:pt idx="19">
                  <c:v>0.24329999999999999</c:v>
                </c:pt>
                <c:pt idx="20">
                  <c:v>0.27150000000000002</c:v>
                </c:pt>
              </c:numCache>
            </c:numRef>
          </c:val>
        </c:ser>
        <c:ser>
          <c:idx val="3"/>
          <c:order val="3"/>
          <c:tx>
            <c:strRef>
              <c:f>'length&amp;nucleotide'!$E$4</c:f>
              <c:strCache>
                <c:ptCount val="1"/>
                <c:pt idx="0">
                  <c:v>U</c:v>
                </c:pt>
              </c:strCache>
            </c:strRef>
          </c:tx>
          <c:invertIfNegative val="0"/>
          <c:cat>
            <c:numRef>
              <c:f>'length&amp;nucleotide'!$A$5:$A$25</c:f>
              <c:numCache>
                <c:formatCode>General</c:formatCode>
                <c:ptCount val="21"/>
                <c:pt idx="0">
                  <c:v>10</c:v>
                </c:pt>
                <c:pt idx="1">
                  <c:v>11</c:v>
                </c:pt>
                <c:pt idx="2">
                  <c:v>12</c:v>
                </c:pt>
                <c:pt idx="3">
                  <c:v>13</c:v>
                </c:pt>
                <c:pt idx="4">
                  <c:v>14</c:v>
                </c:pt>
                <c:pt idx="5">
                  <c:v>15</c:v>
                </c:pt>
                <c:pt idx="6">
                  <c:v>16</c:v>
                </c:pt>
                <c:pt idx="7">
                  <c:v>17</c:v>
                </c:pt>
                <c:pt idx="8">
                  <c:v>18</c:v>
                </c:pt>
                <c:pt idx="9">
                  <c:v>19</c:v>
                </c:pt>
                <c:pt idx="10">
                  <c:v>20</c:v>
                </c:pt>
                <c:pt idx="11">
                  <c:v>21</c:v>
                </c:pt>
                <c:pt idx="12">
                  <c:v>22</c:v>
                </c:pt>
                <c:pt idx="13">
                  <c:v>23</c:v>
                </c:pt>
                <c:pt idx="14">
                  <c:v>24</c:v>
                </c:pt>
                <c:pt idx="15">
                  <c:v>25</c:v>
                </c:pt>
                <c:pt idx="16">
                  <c:v>26</c:v>
                </c:pt>
                <c:pt idx="17">
                  <c:v>27</c:v>
                </c:pt>
                <c:pt idx="18">
                  <c:v>28</c:v>
                </c:pt>
                <c:pt idx="19">
                  <c:v>29</c:v>
                </c:pt>
                <c:pt idx="20">
                  <c:v>30</c:v>
                </c:pt>
              </c:numCache>
            </c:numRef>
          </c:cat>
          <c:val>
            <c:numRef>
              <c:f>'length&amp;nucleotide'!$E$5:$E$25</c:f>
              <c:numCache>
                <c:formatCode>0.00%</c:formatCode>
                <c:ptCount val="21"/>
                <c:pt idx="0">
                  <c:v>0.22159999999999999</c:v>
                </c:pt>
                <c:pt idx="1">
                  <c:v>0.2359</c:v>
                </c:pt>
                <c:pt idx="2">
                  <c:v>0.2351</c:v>
                </c:pt>
                <c:pt idx="3">
                  <c:v>0.23710000000000001</c:v>
                </c:pt>
                <c:pt idx="4">
                  <c:v>0.26390000000000002</c:v>
                </c:pt>
                <c:pt idx="5">
                  <c:v>0.2989</c:v>
                </c:pt>
                <c:pt idx="6">
                  <c:v>0.31929999999999997</c:v>
                </c:pt>
                <c:pt idx="7">
                  <c:v>0.34589999999999999</c:v>
                </c:pt>
                <c:pt idx="8">
                  <c:v>0.39839999999999998</c:v>
                </c:pt>
                <c:pt idx="9">
                  <c:v>0.46160000000000001</c:v>
                </c:pt>
                <c:pt idx="10">
                  <c:v>0.4471</c:v>
                </c:pt>
                <c:pt idx="11">
                  <c:v>0.39069999999999999</c:v>
                </c:pt>
                <c:pt idx="12">
                  <c:v>0.37890000000000001</c:v>
                </c:pt>
                <c:pt idx="13">
                  <c:v>0.35089999999999999</c:v>
                </c:pt>
                <c:pt idx="14">
                  <c:v>0.33789999999999998</c:v>
                </c:pt>
                <c:pt idx="15">
                  <c:v>0.34670000000000001</c:v>
                </c:pt>
                <c:pt idx="16">
                  <c:v>0.30509999999999998</c:v>
                </c:pt>
                <c:pt idx="17">
                  <c:v>0.27079999999999999</c:v>
                </c:pt>
                <c:pt idx="18">
                  <c:v>0.27950000000000003</c:v>
                </c:pt>
                <c:pt idx="19">
                  <c:v>0.27689999999999998</c:v>
                </c:pt>
                <c:pt idx="20">
                  <c:v>0.25769999999999998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48338176"/>
        <c:axId val="148339712"/>
      </c:barChart>
      <c:catAx>
        <c:axId val="14833817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200"/>
            </a:pPr>
            <a:endParaRPr lang="en-US"/>
          </a:p>
        </c:txPr>
        <c:crossAx val="148339712"/>
        <c:crosses val="autoZero"/>
        <c:auto val="1"/>
        <c:lblAlgn val="ctr"/>
        <c:lblOffset val="100"/>
        <c:noMultiLvlLbl val="0"/>
      </c:catAx>
      <c:valAx>
        <c:axId val="148339712"/>
        <c:scaling>
          <c:orientation val="minMax"/>
          <c:max val="1"/>
        </c:scaling>
        <c:delete val="0"/>
        <c:axPos val="l"/>
        <c:majorGridlines/>
        <c:numFmt formatCode="0%" sourceLinked="0"/>
        <c:majorTickMark val="out"/>
        <c:minorTickMark val="none"/>
        <c:tickLblPos val="nextTo"/>
        <c:txPr>
          <a:bodyPr/>
          <a:lstStyle/>
          <a:p>
            <a:pPr>
              <a:defRPr sz="1400"/>
            </a:pPr>
            <a:endParaRPr lang="en-US"/>
          </a:p>
        </c:txPr>
        <c:crossAx val="148338176"/>
        <c:crosses val="autoZero"/>
        <c:crossBetween val="between"/>
      </c:valAx>
    </c:plotArea>
    <c:legend>
      <c:legendPos val="r"/>
      <c:layout/>
      <c:overlay val="0"/>
      <c:txPr>
        <a:bodyPr/>
        <a:lstStyle/>
        <a:p>
          <a:pPr>
            <a:defRPr sz="1400"/>
          </a:pPr>
          <a:endParaRPr lang="en-US"/>
        </a:p>
      </c:txPr>
    </c:legend>
    <c:plotVisOnly val="1"/>
    <c:dispBlanksAs val="gap"/>
    <c:showDLblsOverMax val="0"/>
  </c:chart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sequencing!$A$26</c:f>
              <c:strCache>
                <c:ptCount val="1"/>
                <c:pt idx="0">
                  <c:v>∆exp5</c:v>
                </c:pt>
              </c:strCache>
            </c:strRef>
          </c:tx>
          <c:spPr>
            <a:solidFill>
              <a:srgbClr val="00B0F0"/>
            </a:solidFill>
          </c:spPr>
          <c:invertIfNegative val="0"/>
          <c:errBars>
            <c:errBarType val="both"/>
            <c:errValType val="cust"/>
            <c:noEndCap val="0"/>
            <c:plus>
              <c:numRef>
                <c:f>sequencing!$B$29:$D$29</c:f>
                <c:numCache>
                  <c:formatCode>General</c:formatCode>
                  <c:ptCount val="3"/>
                  <c:pt idx="0">
                    <c:v>6.6903865022184643E-3</c:v>
                  </c:pt>
                  <c:pt idx="1">
                    <c:v>1.3512413946893743E-2</c:v>
                  </c:pt>
                  <c:pt idx="2">
                    <c:v>1.1512073842806999E-2</c:v>
                  </c:pt>
                </c:numCache>
              </c:numRef>
            </c:plus>
            <c:minus>
              <c:numRef>
                <c:f>sequencing!$B$29:$D$29</c:f>
                <c:numCache>
                  <c:formatCode>General</c:formatCode>
                  <c:ptCount val="3"/>
                  <c:pt idx="0">
                    <c:v>6.6903865022184643E-3</c:v>
                  </c:pt>
                  <c:pt idx="1">
                    <c:v>1.3512413946893743E-2</c:v>
                  </c:pt>
                  <c:pt idx="2">
                    <c:v>1.1512073842806999E-2</c:v>
                  </c:pt>
                </c:numCache>
              </c:numRef>
            </c:minus>
          </c:errBars>
          <c:cat>
            <c:strRef>
              <c:f>sequencing!$B$14:$D$14</c:f>
              <c:strCache>
                <c:ptCount val="3"/>
                <c:pt idx="0">
                  <c:v>exact one alignment</c:v>
                </c:pt>
                <c:pt idx="1">
                  <c:v>more than one alignment</c:v>
                </c:pt>
                <c:pt idx="2">
                  <c:v>no alignments</c:v>
                </c:pt>
              </c:strCache>
            </c:strRef>
          </c:cat>
          <c:val>
            <c:numRef>
              <c:f>sequencing!$B$26:$D$26</c:f>
              <c:numCache>
                <c:formatCode>0.00%</c:formatCode>
                <c:ptCount val="3"/>
                <c:pt idx="0">
                  <c:v>7.4729153795758063E-2</c:v>
                </c:pt>
                <c:pt idx="1">
                  <c:v>0.18129441277875971</c:v>
                </c:pt>
                <c:pt idx="2">
                  <c:v>0.74397643342548214</c:v>
                </c:pt>
              </c:numCache>
            </c:numRef>
          </c:val>
        </c:ser>
        <c:ser>
          <c:idx val="1"/>
          <c:order val="1"/>
          <c:tx>
            <c:strRef>
              <c:f>sequencing!$A$27</c:f>
              <c:strCache>
                <c:ptCount val="1"/>
                <c:pt idx="0">
                  <c:v>∆rbp35</c:v>
                </c:pt>
              </c:strCache>
            </c:strRef>
          </c:tx>
          <c:spPr>
            <a:solidFill>
              <a:srgbClr val="FFC000"/>
            </a:solidFill>
          </c:spPr>
          <c:invertIfNegative val="0"/>
          <c:errBars>
            <c:errBarType val="both"/>
            <c:errValType val="cust"/>
            <c:noEndCap val="0"/>
            <c:plus>
              <c:numRef>
                <c:f>sequencing!$B$30:$D$30</c:f>
                <c:numCache>
                  <c:formatCode>General</c:formatCode>
                  <c:ptCount val="3"/>
                  <c:pt idx="0">
                    <c:v>3.5042157424470949E-2</c:v>
                  </c:pt>
                  <c:pt idx="1">
                    <c:v>1.5423498822159687E-2</c:v>
                  </c:pt>
                  <c:pt idx="2">
                    <c:v>1.9714223797456954E-2</c:v>
                  </c:pt>
                </c:numCache>
              </c:numRef>
            </c:plus>
            <c:minus>
              <c:numRef>
                <c:f>sequencing!$B$30:$D$30</c:f>
                <c:numCache>
                  <c:formatCode>General</c:formatCode>
                  <c:ptCount val="3"/>
                  <c:pt idx="0">
                    <c:v>3.5042157424470949E-2</c:v>
                  </c:pt>
                  <c:pt idx="1">
                    <c:v>1.5423498822159687E-2</c:v>
                  </c:pt>
                  <c:pt idx="2">
                    <c:v>1.9714223797456954E-2</c:v>
                  </c:pt>
                </c:numCache>
              </c:numRef>
            </c:minus>
          </c:errBars>
          <c:cat>
            <c:strRef>
              <c:f>sequencing!$B$14:$D$14</c:f>
              <c:strCache>
                <c:ptCount val="3"/>
                <c:pt idx="0">
                  <c:v>exact one alignment</c:v>
                </c:pt>
                <c:pt idx="1">
                  <c:v>more than one alignment</c:v>
                </c:pt>
                <c:pt idx="2">
                  <c:v>no alignments</c:v>
                </c:pt>
              </c:strCache>
            </c:strRef>
          </c:cat>
          <c:val>
            <c:numRef>
              <c:f>sequencing!$B$27:$D$27</c:f>
              <c:numCache>
                <c:formatCode>0.00%</c:formatCode>
                <c:ptCount val="3"/>
                <c:pt idx="0">
                  <c:v>0.19196893025143905</c:v>
                </c:pt>
                <c:pt idx="1">
                  <c:v>0.16711217520388311</c:v>
                </c:pt>
                <c:pt idx="2">
                  <c:v>0.64091889454467788</c:v>
                </c:pt>
              </c:numCache>
            </c:numRef>
          </c:val>
        </c:ser>
        <c:ser>
          <c:idx val="2"/>
          <c:order val="2"/>
          <c:tx>
            <c:strRef>
              <c:f>sequencing!$A$28</c:f>
              <c:strCache>
                <c:ptCount val="1"/>
                <c:pt idx="0">
                  <c:v>WT</c:v>
                </c:pt>
              </c:strCache>
            </c:strRef>
          </c:tx>
          <c:spPr>
            <a:solidFill>
              <a:srgbClr val="FF0000"/>
            </a:solidFill>
          </c:spPr>
          <c:invertIfNegative val="0"/>
          <c:errBars>
            <c:errBarType val="both"/>
            <c:errValType val="cust"/>
            <c:noEndCap val="0"/>
            <c:plus>
              <c:numRef>
                <c:f>sequencing!$B$31:$D$31</c:f>
                <c:numCache>
                  <c:formatCode>General</c:formatCode>
                  <c:ptCount val="3"/>
                  <c:pt idx="0">
                    <c:v>1.7341305670216672E-2</c:v>
                  </c:pt>
                  <c:pt idx="1">
                    <c:v>7.7441876082020777E-3</c:v>
                  </c:pt>
                  <c:pt idx="2">
                    <c:v>1.1094167859274646E-2</c:v>
                  </c:pt>
                </c:numCache>
              </c:numRef>
            </c:plus>
            <c:minus>
              <c:numRef>
                <c:f>sequencing!$B$31:$D$31</c:f>
                <c:numCache>
                  <c:formatCode>General</c:formatCode>
                  <c:ptCount val="3"/>
                  <c:pt idx="0">
                    <c:v>1.7341305670216672E-2</c:v>
                  </c:pt>
                  <c:pt idx="1">
                    <c:v>7.7441876082020777E-3</c:v>
                  </c:pt>
                  <c:pt idx="2">
                    <c:v>1.1094167859274646E-2</c:v>
                  </c:pt>
                </c:numCache>
              </c:numRef>
            </c:minus>
          </c:errBars>
          <c:cat>
            <c:strRef>
              <c:f>sequencing!$B$14:$D$14</c:f>
              <c:strCache>
                <c:ptCount val="3"/>
                <c:pt idx="0">
                  <c:v>exact one alignment</c:v>
                </c:pt>
                <c:pt idx="1">
                  <c:v>more than one alignment</c:v>
                </c:pt>
                <c:pt idx="2">
                  <c:v>no alignments</c:v>
                </c:pt>
              </c:strCache>
            </c:strRef>
          </c:cat>
          <c:val>
            <c:numRef>
              <c:f>sequencing!$B$28:$D$28</c:f>
              <c:numCache>
                <c:formatCode>0.00%</c:formatCode>
                <c:ptCount val="3"/>
                <c:pt idx="0">
                  <c:v>7.3876595369993373E-2</c:v>
                </c:pt>
                <c:pt idx="1">
                  <c:v>0.19210427453666826</c:v>
                </c:pt>
                <c:pt idx="2">
                  <c:v>0.7340191300933383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42983552"/>
        <c:axId val="142985088"/>
      </c:barChart>
      <c:catAx>
        <c:axId val="14298355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142985088"/>
        <c:crosses val="autoZero"/>
        <c:auto val="1"/>
        <c:lblAlgn val="ctr"/>
        <c:lblOffset val="100"/>
        <c:noMultiLvlLbl val="0"/>
      </c:catAx>
      <c:valAx>
        <c:axId val="142985088"/>
        <c:scaling>
          <c:orientation val="minMax"/>
          <c:max val="1"/>
        </c:scaling>
        <c:delete val="0"/>
        <c:axPos val="l"/>
        <c:majorGridlines/>
        <c:numFmt formatCode="0%" sourceLinked="0"/>
        <c:majorTickMark val="out"/>
        <c:minorTickMark val="none"/>
        <c:tickLblPos val="nextTo"/>
        <c:crossAx val="142983552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'first nucleotide '!$X$3</c:f>
              <c:strCache>
                <c:ptCount val="1"/>
                <c:pt idx="0">
                  <c:v>A</c:v>
                </c:pt>
              </c:strCache>
            </c:strRef>
          </c:tx>
          <c:spPr>
            <a:solidFill>
              <a:schemeClr val="tx2"/>
            </a:solidFill>
          </c:spPr>
          <c:invertIfNegative val="0"/>
          <c:cat>
            <c:strRef>
              <c:f>'first nucleotide '!$Y$2:$AC$2</c:f>
              <c:strCache>
                <c:ptCount val="5"/>
                <c:pt idx="0">
                  <c:v>∆exp5_down</c:v>
                </c:pt>
                <c:pt idx="1">
                  <c:v>∆exp5_up</c:v>
                </c:pt>
                <c:pt idx="2">
                  <c:v>∆rbp35_down</c:v>
                </c:pt>
                <c:pt idx="3">
                  <c:v>∆rbp35_up</c:v>
                </c:pt>
                <c:pt idx="4">
                  <c:v>WT (control)</c:v>
                </c:pt>
              </c:strCache>
            </c:strRef>
          </c:cat>
          <c:val>
            <c:numRef>
              <c:f>'first nucleotide '!$Y$3:$AC$3</c:f>
              <c:numCache>
                <c:formatCode>0.00%</c:formatCode>
                <c:ptCount val="5"/>
                <c:pt idx="0">
                  <c:v>0.20386266094420602</c:v>
                </c:pt>
                <c:pt idx="1">
                  <c:v>0.20839294229852171</c:v>
                </c:pt>
                <c:pt idx="2">
                  <c:v>0.25226714420185042</c:v>
                </c:pt>
                <c:pt idx="3">
                  <c:v>9.5794214182123499E-2</c:v>
                </c:pt>
                <c:pt idx="4">
                  <c:v>0.24311806599050056</c:v>
                </c:pt>
              </c:numCache>
            </c:numRef>
          </c:val>
        </c:ser>
        <c:ser>
          <c:idx val="1"/>
          <c:order val="1"/>
          <c:tx>
            <c:strRef>
              <c:f>'first nucleotide '!$X$4</c:f>
              <c:strCache>
                <c:ptCount val="1"/>
                <c:pt idx="0">
                  <c:v>C</c:v>
                </c:pt>
              </c:strCache>
            </c:strRef>
          </c:tx>
          <c:invertIfNegative val="0"/>
          <c:cat>
            <c:strRef>
              <c:f>'first nucleotide '!$Y$2:$AC$2</c:f>
              <c:strCache>
                <c:ptCount val="5"/>
                <c:pt idx="0">
                  <c:v>∆exp5_down</c:v>
                </c:pt>
                <c:pt idx="1">
                  <c:v>∆exp5_up</c:v>
                </c:pt>
                <c:pt idx="2">
                  <c:v>∆rbp35_down</c:v>
                </c:pt>
                <c:pt idx="3">
                  <c:v>∆rbp35_up</c:v>
                </c:pt>
                <c:pt idx="4">
                  <c:v>WT (control)</c:v>
                </c:pt>
              </c:strCache>
            </c:strRef>
          </c:cat>
          <c:val>
            <c:numRef>
              <c:f>'first nucleotide '!$Y$4:$AC$4</c:f>
              <c:numCache>
                <c:formatCode>0.00%</c:formatCode>
                <c:ptCount val="5"/>
                <c:pt idx="0">
                  <c:v>0.21377478029838545</c:v>
                </c:pt>
                <c:pt idx="1">
                  <c:v>0.14163090128755365</c:v>
                </c:pt>
                <c:pt idx="2">
                  <c:v>0.16929540601969834</c:v>
                </c:pt>
                <c:pt idx="3">
                  <c:v>7.1063277612396003E-2</c:v>
                </c:pt>
                <c:pt idx="4">
                  <c:v>0.18559924461685082</c:v>
                </c:pt>
              </c:numCache>
            </c:numRef>
          </c:val>
        </c:ser>
        <c:ser>
          <c:idx val="2"/>
          <c:order val="2"/>
          <c:tx>
            <c:strRef>
              <c:f>'first nucleotide '!$X$5</c:f>
              <c:strCache>
                <c:ptCount val="1"/>
                <c:pt idx="0">
                  <c:v>G</c:v>
                </c:pt>
              </c:strCache>
            </c:strRef>
          </c:tx>
          <c:invertIfNegative val="0"/>
          <c:cat>
            <c:strRef>
              <c:f>'first nucleotide '!$Y$2:$AC$2</c:f>
              <c:strCache>
                <c:ptCount val="5"/>
                <c:pt idx="0">
                  <c:v>∆exp5_down</c:v>
                </c:pt>
                <c:pt idx="1">
                  <c:v>∆exp5_up</c:v>
                </c:pt>
                <c:pt idx="2">
                  <c:v>∆rbp35_down</c:v>
                </c:pt>
                <c:pt idx="3">
                  <c:v>∆rbp35_up</c:v>
                </c:pt>
                <c:pt idx="4">
                  <c:v>WT (control)</c:v>
                </c:pt>
              </c:strCache>
            </c:strRef>
          </c:cat>
          <c:val>
            <c:numRef>
              <c:f>'first nucleotide '!$Y$5:$AC$5</c:f>
              <c:numCache>
                <c:formatCode>0.00%</c:formatCode>
                <c:ptCount val="5"/>
                <c:pt idx="0">
                  <c:v>0.23288371142448397</c:v>
                </c:pt>
                <c:pt idx="1">
                  <c:v>0.14639961850262279</c:v>
                </c:pt>
                <c:pt idx="2">
                  <c:v>0.17521867897238103</c:v>
                </c:pt>
                <c:pt idx="3">
                  <c:v>5.1217464315701094E-2</c:v>
                </c:pt>
                <c:pt idx="4">
                  <c:v>0.19376479136277847</c:v>
                </c:pt>
              </c:numCache>
            </c:numRef>
          </c:val>
        </c:ser>
        <c:ser>
          <c:idx val="3"/>
          <c:order val="3"/>
          <c:tx>
            <c:strRef>
              <c:f>'first nucleotide '!$X$6</c:f>
              <c:strCache>
                <c:ptCount val="1"/>
                <c:pt idx="0">
                  <c:v>U</c:v>
                </c:pt>
              </c:strCache>
            </c:strRef>
          </c:tx>
          <c:invertIfNegative val="0"/>
          <c:cat>
            <c:strRef>
              <c:f>'first nucleotide '!$Y$2:$AC$2</c:f>
              <c:strCache>
                <c:ptCount val="5"/>
                <c:pt idx="0">
                  <c:v>∆exp5_down</c:v>
                </c:pt>
                <c:pt idx="1">
                  <c:v>∆exp5_up</c:v>
                </c:pt>
                <c:pt idx="2">
                  <c:v>∆rbp35_down</c:v>
                </c:pt>
                <c:pt idx="3">
                  <c:v>∆rbp35_up</c:v>
                </c:pt>
                <c:pt idx="4">
                  <c:v>WT (control)</c:v>
                </c:pt>
              </c:strCache>
            </c:strRef>
          </c:cat>
          <c:val>
            <c:numRef>
              <c:f>'first nucleotide '!$Y$6:$AC$6</c:f>
              <c:numCache>
                <c:formatCode>0.00%</c:formatCode>
                <c:ptCount val="5"/>
                <c:pt idx="0">
                  <c:v>0.34947884733292461</c:v>
                </c:pt>
                <c:pt idx="1">
                  <c:v>0.50357653791130186</c:v>
                </c:pt>
                <c:pt idx="2">
                  <c:v>0.40321877080607021</c:v>
                </c:pt>
                <c:pt idx="3">
                  <c:v>0.78192504388977946</c:v>
                </c:pt>
                <c:pt idx="4">
                  <c:v>0.37751789802987018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48509056"/>
        <c:axId val="148510592"/>
      </c:barChart>
      <c:catAx>
        <c:axId val="148509056"/>
        <c:scaling>
          <c:orientation val="minMax"/>
        </c:scaling>
        <c:delete val="0"/>
        <c:axPos val="l"/>
        <c:majorTickMark val="out"/>
        <c:minorTickMark val="none"/>
        <c:tickLblPos val="nextTo"/>
        <c:txPr>
          <a:bodyPr/>
          <a:lstStyle/>
          <a:p>
            <a:pPr>
              <a:defRPr sz="1400"/>
            </a:pPr>
            <a:endParaRPr lang="en-US"/>
          </a:p>
        </c:txPr>
        <c:crossAx val="148510592"/>
        <c:crosses val="autoZero"/>
        <c:auto val="1"/>
        <c:lblAlgn val="ctr"/>
        <c:lblOffset val="100"/>
        <c:noMultiLvlLbl val="0"/>
      </c:catAx>
      <c:valAx>
        <c:axId val="148510592"/>
        <c:scaling>
          <c:orientation val="minMax"/>
          <c:max val="1"/>
        </c:scaling>
        <c:delete val="0"/>
        <c:axPos val="b"/>
        <c:majorGridlines/>
        <c:numFmt formatCode="0%" sourceLinked="0"/>
        <c:majorTickMark val="out"/>
        <c:minorTickMark val="none"/>
        <c:tickLblPos val="nextTo"/>
        <c:txPr>
          <a:bodyPr/>
          <a:lstStyle/>
          <a:p>
            <a:pPr>
              <a:defRPr sz="1400"/>
            </a:pPr>
            <a:endParaRPr lang="en-US"/>
          </a:p>
        </c:txPr>
        <c:crossAx val="148509056"/>
        <c:crosses val="autoZero"/>
        <c:crossBetween val="between"/>
      </c:valAx>
    </c:plotArea>
    <c:legend>
      <c:legendPos val="r"/>
      <c:layout/>
      <c:overlay val="0"/>
      <c:txPr>
        <a:bodyPr/>
        <a:lstStyle/>
        <a:p>
          <a:pPr>
            <a:defRPr sz="1400"/>
          </a:pPr>
          <a:endParaRPr lang="en-US"/>
        </a:p>
      </c:txPr>
    </c:legend>
    <c:plotVisOnly val="1"/>
    <c:dispBlanksAs val="gap"/>
    <c:showDLblsOverMax val="0"/>
  </c:chart>
  <c:externalData r:id="rId1">
    <c:autoUpdate val="0"/>
  </c:externalData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'length&amp;nucleotide'!$G$4</c:f>
              <c:strCache>
                <c:ptCount val="1"/>
                <c:pt idx="0">
                  <c:v>A</c:v>
                </c:pt>
              </c:strCache>
            </c:strRef>
          </c:tx>
          <c:spPr>
            <a:solidFill>
              <a:srgbClr val="002060"/>
            </a:solidFill>
          </c:spPr>
          <c:invertIfNegative val="0"/>
          <c:cat>
            <c:numRef>
              <c:f>'length&amp;nucleotide'!$F$5:$F$25</c:f>
              <c:numCache>
                <c:formatCode>General</c:formatCode>
                <c:ptCount val="21"/>
                <c:pt idx="0">
                  <c:v>10</c:v>
                </c:pt>
                <c:pt idx="1">
                  <c:v>11</c:v>
                </c:pt>
                <c:pt idx="2">
                  <c:v>12</c:v>
                </c:pt>
                <c:pt idx="3">
                  <c:v>13</c:v>
                </c:pt>
                <c:pt idx="4">
                  <c:v>14</c:v>
                </c:pt>
                <c:pt idx="5">
                  <c:v>15</c:v>
                </c:pt>
                <c:pt idx="6">
                  <c:v>16</c:v>
                </c:pt>
                <c:pt idx="7">
                  <c:v>17</c:v>
                </c:pt>
                <c:pt idx="8">
                  <c:v>18</c:v>
                </c:pt>
                <c:pt idx="9">
                  <c:v>19</c:v>
                </c:pt>
                <c:pt idx="10">
                  <c:v>20</c:v>
                </c:pt>
                <c:pt idx="11">
                  <c:v>21</c:v>
                </c:pt>
                <c:pt idx="12">
                  <c:v>22</c:v>
                </c:pt>
                <c:pt idx="13">
                  <c:v>23</c:v>
                </c:pt>
                <c:pt idx="14">
                  <c:v>24</c:v>
                </c:pt>
                <c:pt idx="15">
                  <c:v>25</c:v>
                </c:pt>
                <c:pt idx="16">
                  <c:v>26</c:v>
                </c:pt>
                <c:pt idx="17">
                  <c:v>27</c:v>
                </c:pt>
                <c:pt idx="18">
                  <c:v>28</c:v>
                </c:pt>
                <c:pt idx="19">
                  <c:v>29</c:v>
                </c:pt>
                <c:pt idx="20">
                  <c:v>30</c:v>
                </c:pt>
              </c:numCache>
            </c:numRef>
          </c:cat>
          <c:val>
            <c:numRef>
              <c:f>'length&amp;nucleotide'!$G$5:$G$25</c:f>
              <c:numCache>
                <c:formatCode>0.00%</c:formatCode>
                <c:ptCount val="21"/>
                <c:pt idx="0">
                  <c:v>0.36699999999999999</c:v>
                </c:pt>
                <c:pt idx="1">
                  <c:v>0.34320000000000001</c:v>
                </c:pt>
                <c:pt idx="2">
                  <c:v>0.32929999999999998</c:v>
                </c:pt>
                <c:pt idx="3">
                  <c:v>0.31879999999999997</c:v>
                </c:pt>
                <c:pt idx="4">
                  <c:v>0.31759999999999999</c:v>
                </c:pt>
                <c:pt idx="5">
                  <c:v>0.31030000000000002</c:v>
                </c:pt>
                <c:pt idx="6">
                  <c:v>0.30759999999999998</c:v>
                </c:pt>
                <c:pt idx="7">
                  <c:v>0.35980000000000001</c:v>
                </c:pt>
                <c:pt idx="8">
                  <c:v>0.46079999999999999</c:v>
                </c:pt>
                <c:pt idx="9">
                  <c:v>0.52200000000000002</c:v>
                </c:pt>
                <c:pt idx="10">
                  <c:v>0.54700000000000004</c:v>
                </c:pt>
                <c:pt idx="11">
                  <c:v>0.56100000000000005</c:v>
                </c:pt>
                <c:pt idx="12">
                  <c:v>0.55830000000000002</c:v>
                </c:pt>
                <c:pt idx="13">
                  <c:v>0.54510000000000003</c:v>
                </c:pt>
                <c:pt idx="14">
                  <c:v>0.52159999999999995</c:v>
                </c:pt>
                <c:pt idx="15">
                  <c:v>0.46439999999999998</c:v>
                </c:pt>
                <c:pt idx="16">
                  <c:v>0.39710000000000001</c:v>
                </c:pt>
                <c:pt idx="17">
                  <c:v>0.35920000000000002</c:v>
                </c:pt>
                <c:pt idx="18">
                  <c:v>0.3327</c:v>
                </c:pt>
                <c:pt idx="19">
                  <c:v>0.32629999999999998</c:v>
                </c:pt>
                <c:pt idx="20">
                  <c:v>0.308</c:v>
                </c:pt>
              </c:numCache>
            </c:numRef>
          </c:val>
        </c:ser>
        <c:ser>
          <c:idx val="1"/>
          <c:order val="1"/>
          <c:tx>
            <c:strRef>
              <c:f>'length&amp;nucleotide'!$H$4</c:f>
              <c:strCache>
                <c:ptCount val="1"/>
                <c:pt idx="0">
                  <c:v>C</c:v>
                </c:pt>
              </c:strCache>
            </c:strRef>
          </c:tx>
          <c:invertIfNegative val="0"/>
          <c:cat>
            <c:numRef>
              <c:f>'length&amp;nucleotide'!$F$5:$F$25</c:f>
              <c:numCache>
                <c:formatCode>General</c:formatCode>
                <c:ptCount val="21"/>
                <c:pt idx="0">
                  <c:v>10</c:v>
                </c:pt>
                <c:pt idx="1">
                  <c:v>11</c:v>
                </c:pt>
                <c:pt idx="2">
                  <c:v>12</c:v>
                </c:pt>
                <c:pt idx="3">
                  <c:v>13</c:v>
                </c:pt>
                <c:pt idx="4">
                  <c:v>14</c:v>
                </c:pt>
                <c:pt idx="5">
                  <c:v>15</c:v>
                </c:pt>
                <c:pt idx="6">
                  <c:v>16</c:v>
                </c:pt>
                <c:pt idx="7">
                  <c:v>17</c:v>
                </c:pt>
                <c:pt idx="8">
                  <c:v>18</c:v>
                </c:pt>
                <c:pt idx="9">
                  <c:v>19</c:v>
                </c:pt>
                <c:pt idx="10">
                  <c:v>20</c:v>
                </c:pt>
                <c:pt idx="11">
                  <c:v>21</c:v>
                </c:pt>
                <c:pt idx="12">
                  <c:v>22</c:v>
                </c:pt>
                <c:pt idx="13">
                  <c:v>23</c:v>
                </c:pt>
                <c:pt idx="14">
                  <c:v>24</c:v>
                </c:pt>
                <c:pt idx="15">
                  <c:v>25</c:v>
                </c:pt>
                <c:pt idx="16">
                  <c:v>26</c:v>
                </c:pt>
                <c:pt idx="17">
                  <c:v>27</c:v>
                </c:pt>
                <c:pt idx="18">
                  <c:v>28</c:v>
                </c:pt>
                <c:pt idx="19">
                  <c:v>29</c:v>
                </c:pt>
                <c:pt idx="20">
                  <c:v>30</c:v>
                </c:pt>
              </c:numCache>
            </c:numRef>
          </c:cat>
          <c:val>
            <c:numRef>
              <c:f>'length&amp;nucleotide'!$H$5:$H$25</c:f>
              <c:numCache>
                <c:formatCode>0.00%</c:formatCode>
                <c:ptCount val="21"/>
                <c:pt idx="0">
                  <c:v>0.2036</c:v>
                </c:pt>
                <c:pt idx="1">
                  <c:v>0.2112</c:v>
                </c:pt>
                <c:pt idx="2">
                  <c:v>0.2213</c:v>
                </c:pt>
                <c:pt idx="3">
                  <c:v>0.22750000000000001</c:v>
                </c:pt>
                <c:pt idx="4">
                  <c:v>0.22639999999999999</c:v>
                </c:pt>
                <c:pt idx="5">
                  <c:v>0.21890000000000001</c:v>
                </c:pt>
                <c:pt idx="6">
                  <c:v>0.2203</c:v>
                </c:pt>
                <c:pt idx="7">
                  <c:v>0.20799999999999999</c:v>
                </c:pt>
                <c:pt idx="8">
                  <c:v>0.17519999999999999</c:v>
                </c:pt>
                <c:pt idx="9">
                  <c:v>0.16739999999999999</c:v>
                </c:pt>
                <c:pt idx="10">
                  <c:v>0.16889999999999999</c:v>
                </c:pt>
                <c:pt idx="11">
                  <c:v>0.1804</c:v>
                </c:pt>
                <c:pt idx="12">
                  <c:v>0.19500000000000001</c:v>
                </c:pt>
                <c:pt idx="13">
                  <c:v>0.21429999999999999</c:v>
                </c:pt>
                <c:pt idx="14">
                  <c:v>0.24160000000000001</c:v>
                </c:pt>
                <c:pt idx="15">
                  <c:v>0.25750000000000001</c:v>
                </c:pt>
                <c:pt idx="16">
                  <c:v>0.24740000000000001</c:v>
                </c:pt>
                <c:pt idx="17">
                  <c:v>0.248</c:v>
                </c:pt>
                <c:pt idx="18">
                  <c:v>0.25619999999999998</c:v>
                </c:pt>
                <c:pt idx="19">
                  <c:v>0.26319999999999999</c:v>
                </c:pt>
                <c:pt idx="20">
                  <c:v>0.27500000000000002</c:v>
                </c:pt>
              </c:numCache>
            </c:numRef>
          </c:val>
        </c:ser>
        <c:ser>
          <c:idx val="2"/>
          <c:order val="2"/>
          <c:tx>
            <c:strRef>
              <c:f>'length&amp;nucleotide'!$I$4</c:f>
              <c:strCache>
                <c:ptCount val="1"/>
                <c:pt idx="0">
                  <c:v>G</c:v>
                </c:pt>
              </c:strCache>
            </c:strRef>
          </c:tx>
          <c:invertIfNegative val="0"/>
          <c:cat>
            <c:numRef>
              <c:f>'length&amp;nucleotide'!$F$5:$F$25</c:f>
              <c:numCache>
                <c:formatCode>General</c:formatCode>
                <c:ptCount val="21"/>
                <c:pt idx="0">
                  <c:v>10</c:v>
                </c:pt>
                <c:pt idx="1">
                  <c:v>11</c:v>
                </c:pt>
                <c:pt idx="2">
                  <c:v>12</c:v>
                </c:pt>
                <c:pt idx="3">
                  <c:v>13</c:v>
                </c:pt>
                <c:pt idx="4">
                  <c:v>14</c:v>
                </c:pt>
                <c:pt idx="5">
                  <c:v>15</c:v>
                </c:pt>
                <c:pt idx="6">
                  <c:v>16</c:v>
                </c:pt>
                <c:pt idx="7">
                  <c:v>17</c:v>
                </c:pt>
                <c:pt idx="8">
                  <c:v>18</c:v>
                </c:pt>
                <c:pt idx="9">
                  <c:v>19</c:v>
                </c:pt>
                <c:pt idx="10">
                  <c:v>20</c:v>
                </c:pt>
                <c:pt idx="11">
                  <c:v>21</c:v>
                </c:pt>
                <c:pt idx="12">
                  <c:v>22</c:v>
                </c:pt>
                <c:pt idx="13">
                  <c:v>23</c:v>
                </c:pt>
                <c:pt idx="14">
                  <c:v>24</c:v>
                </c:pt>
                <c:pt idx="15">
                  <c:v>25</c:v>
                </c:pt>
                <c:pt idx="16">
                  <c:v>26</c:v>
                </c:pt>
                <c:pt idx="17">
                  <c:v>27</c:v>
                </c:pt>
                <c:pt idx="18">
                  <c:v>28</c:v>
                </c:pt>
                <c:pt idx="19">
                  <c:v>29</c:v>
                </c:pt>
                <c:pt idx="20">
                  <c:v>30</c:v>
                </c:pt>
              </c:numCache>
            </c:numRef>
          </c:cat>
          <c:val>
            <c:numRef>
              <c:f>'length&amp;nucleotide'!$I$5:$I$25</c:f>
              <c:numCache>
                <c:formatCode>0.00%</c:formatCode>
                <c:ptCount val="21"/>
                <c:pt idx="0">
                  <c:v>0.27050000000000002</c:v>
                </c:pt>
                <c:pt idx="1">
                  <c:v>0.27889999999999998</c:v>
                </c:pt>
                <c:pt idx="2">
                  <c:v>0.27660000000000001</c:v>
                </c:pt>
                <c:pt idx="3">
                  <c:v>0.27829999999999999</c:v>
                </c:pt>
                <c:pt idx="4">
                  <c:v>0.28660000000000002</c:v>
                </c:pt>
                <c:pt idx="5">
                  <c:v>0.30109999999999998</c:v>
                </c:pt>
                <c:pt idx="6">
                  <c:v>0.30690000000000001</c:v>
                </c:pt>
                <c:pt idx="7">
                  <c:v>0.27879999999999999</c:v>
                </c:pt>
                <c:pt idx="8">
                  <c:v>0.23630000000000001</c:v>
                </c:pt>
                <c:pt idx="9">
                  <c:v>0.2001</c:v>
                </c:pt>
                <c:pt idx="10">
                  <c:v>0.19059999999999999</c:v>
                </c:pt>
                <c:pt idx="11">
                  <c:v>0.17230000000000001</c:v>
                </c:pt>
                <c:pt idx="12">
                  <c:v>0.16059999999999999</c:v>
                </c:pt>
                <c:pt idx="13">
                  <c:v>0.1535</c:v>
                </c:pt>
                <c:pt idx="14">
                  <c:v>0.1479</c:v>
                </c:pt>
                <c:pt idx="15">
                  <c:v>0.17230000000000001</c:v>
                </c:pt>
                <c:pt idx="16">
                  <c:v>0.21490000000000001</c:v>
                </c:pt>
                <c:pt idx="17">
                  <c:v>0.23549999999999999</c:v>
                </c:pt>
                <c:pt idx="18">
                  <c:v>0.24740000000000001</c:v>
                </c:pt>
                <c:pt idx="19">
                  <c:v>0.24990000000000001</c:v>
                </c:pt>
                <c:pt idx="20">
                  <c:v>0.24840000000000001</c:v>
                </c:pt>
              </c:numCache>
            </c:numRef>
          </c:val>
        </c:ser>
        <c:ser>
          <c:idx val="3"/>
          <c:order val="3"/>
          <c:tx>
            <c:strRef>
              <c:f>'length&amp;nucleotide'!$J$4</c:f>
              <c:strCache>
                <c:ptCount val="1"/>
                <c:pt idx="0">
                  <c:v>U</c:v>
                </c:pt>
              </c:strCache>
            </c:strRef>
          </c:tx>
          <c:invertIfNegative val="0"/>
          <c:cat>
            <c:numRef>
              <c:f>'length&amp;nucleotide'!$F$5:$F$25</c:f>
              <c:numCache>
                <c:formatCode>General</c:formatCode>
                <c:ptCount val="21"/>
                <c:pt idx="0">
                  <c:v>10</c:v>
                </c:pt>
                <c:pt idx="1">
                  <c:v>11</c:v>
                </c:pt>
                <c:pt idx="2">
                  <c:v>12</c:v>
                </c:pt>
                <c:pt idx="3">
                  <c:v>13</c:v>
                </c:pt>
                <c:pt idx="4">
                  <c:v>14</c:v>
                </c:pt>
                <c:pt idx="5">
                  <c:v>15</c:v>
                </c:pt>
                <c:pt idx="6">
                  <c:v>16</c:v>
                </c:pt>
                <c:pt idx="7">
                  <c:v>17</c:v>
                </c:pt>
                <c:pt idx="8">
                  <c:v>18</c:v>
                </c:pt>
                <c:pt idx="9">
                  <c:v>19</c:v>
                </c:pt>
                <c:pt idx="10">
                  <c:v>20</c:v>
                </c:pt>
                <c:pt idx="11">
                  <c:v>21</c:v>
                </c:pt>
                <c:pt idx="12">
                  <c:v>22</c:v>
                </c:pt>
                <c:pt idx="13">
                  <c:v>23</c:v>
                </c:pt>
                <c:pt idx="14">
                  <c:v>24</c:v>
                </c:pt>
                <c:pt idx="15">
                  <c:v>25</c:v>
                </c:pt>
                <c:pt idx="16">
                  <c:v>26</c:v>
                </c:pt>
                <c:pt idx="17">
                  <c:v>27</c:v>
                </c:pt>
                <c:pt idx="18">
                  <c:v>28</c:v>
                </c:pt>
                <c:pt idx="19">
                  <c:v>29</c:v>
                </c:pt>
                <c:pt idx="20">
                  <c:v>30</c:v>
                </c:pt>
              </c:numCache>
            </c:numRef>
          </c:cat>
          <c:val>
            <c:numRef>
              <c:f>'length&amp;nucleotide'!$J$5:$J$25</c:f>
              <c:numCache>
                <c:formatCode>0.00%</c:formatCode>
                <c:ptCount val="21"/>
                <c:pt idx="0">
                  <c:v>0.159</c:v>
                </c:pt>
                <c:pt idx="1">
                  <c:v>0.16669999999999999</c:v>
                </c:pt>
                <c:pt idx="2">
                  <c:v>0.17280000000000001</c:v>
                </c:pt>
                <c:pt idx="3">
                  <c:v>0.17530000000000001</c:v>
                </c:pt>
                <c:pt idx="4">
                  <c:v>0.1694</c:v>
                </c:pt>
                <c:pt idx="5">
                  <c:v>0.16980000000000001</c:v>
                </c:pt>
                <c:pt idx="6">
                  <c:v>0.16520000000000001</c:v>
                </c:pt>
                <c:pt idx="7">
                  <c:v>0.15340000000000001</c:v>
                </c:pt>
                <c:pt idx="8">
                  <c:v>0.12770000000000001</c:v>
                </c:pt>
                <c:pt idx="9">
                  <c:v>0.1104</c:v>
                </c:pt>
                <c:pt idx="10">
                  <c:v>9.35E-2</c:v>
                </c:pt>
                <c:pt idx="11">
                  <c:v>8.6300000000000002E-2</c:v>
                </c:pt>
                <c:pt idx="12">
                  <c:v>8.6099999999999996E-2</c:v>
                </c:pt>
                <c:pt idx="13">
                  <c:v>8.6999999999999994E-2</c:v>
                </c:pt>
                <c:pt idx="14">
                  <c:v>8.8900000000000007E-2</c:v>
                </c:pt>
                <c:pt idx="15">
                  <c:v>0.10580000000000001</c:v>
                </c:pt>
                <c:pt idx="16">
                  <c:v>0.14069999999999999</c:v>
                </c:pt>
                <c:pt idx="17">
                  <c:v>0.1573</c:v>
                </c:pt>
                <c:pt idx="18">
                  <c:v>0.16370000000000001</c:v>
                </c:pt>
                <c:pt idx="19">
                  <c:v>0.1605</c:v>
                </c:pt>
                <c:pt idx="20">
                  <c:v>0.1686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48586496"/>
        <c:axId val="148588032"/>
      </c:barChart>
      <c:catAx>
        <c:axId val="14858649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400"/>
            </a:pPr>
            <a:endParaRPr lang="en-US"/>
          </a:p>
        </c:txPr>
        <c:crossAx val="148588032"/>
        <c:crosses val="autoZero"/>
        <c:auto val="1"/>
        <c:lblAlgn val="ctr"/>
        <c:lblOffset val="100"/>
        <c:noMultiLvlLbl val="0"/>
      </c:catAx>
      <c:valAx>
        <c:axId val="148588032"/>
        <c:scaling>
          <c:orientation val="minMax"/>
          <c:max val="1"/>
        </c:scaling>
        <c:delete val="0"/>
        <c:axPos val="l"/>
        <c:majorGridlines/>
        <c:numFmt formatCode="0%" sourceLinked="0"/>
        <c:majorTickMark val="out"/>
        <c:minorTickMark val="none"/>
        <c:tickLblPos val="nextTo"/>
        <c:txPr>
          <a:bodyPr/>
          <a:lstStyle/>
          <a:p>
            <a:pPr>
              <a:defRPr sz="1400"/>
            </a:pPr>
            <a:endParaRPr lang="en-US"/>
          </a:p>
        </c:txPr>
        <c:crossAx val="148586496"/>
        <c:crosses val="autoZero"/>
        <c:crossBetween val="between"/>
      </c:valAx>
    </c:plotArea>
    <c:legend>
      <c:legendPos val="r"/>
      <c:layout/>
      <c:overlay val="0"/>
      <c:txPr>
        <a:bodyPr/>
        <a:lstStyle/>
        <a:p>
          <a:pPr>
            <a:defRPr sz="1400"/>
          </a:pPr>
          <a:endParaRPr lang="en-US"/>
        </a:p>
      </c:txPr>
    </c:legend>
    <c:plotVisOnly val="1"/>
    <c:dispBlanksAs val="gap"/>
    <c:showDLblsOverMax val="0"/>
  </c:chart>
  <c:externalData r:id="rId1">
    <c:autoUpdate val="0"/>
  </c:externalData>
</c:chartSpace>
</file>

<file path=ppt/charts/chart2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'length&amp;nucleotide'!$G$4</c:f>
              <c:strCache>
                <c:ptCount val="1"/>
                <c:pt idx="0">
                  <c:v>A</c:v>
                </c:pt>
              </c:strCache>
            </c:strRef>
          </c:tx>
          <c:spPr>
            <a:solidFill>
              <a:srgbClr val="002060"/>
            </a:solidFill>
          </c:spPr>
          <c:invertIfNegative val="0"/>
          <c:cat>
            <c:numRef>
              <c:f>'length&amp;nucleotide'!$F$5:$F$25</c:f>
              <c:numCache>
                <c:formatCode>General</c:formatCode>
                <c:ptCount val="21"/>
                <c:pt idx="0">
                  <c:v>10</c:v>
                </c:pt>
                <c:pt idx="1">
                  <c:v>11</c:v>
                </c:pt>
                <c:pt idx="2">
                  <c:v>12</c:v>
                </c:pt>
                <c:pt idx="3">
                  <c:v>13</c:v>
                </c:pt>
                <c:pt idx="4">
                  <c:v>14</c:v>
                </c:pt>
                <c:pt idx="5">
                  <c:v>15</c:v>
                </c:pt>
                <c:pt idx="6">
                  <c:v>16</c:v>
                </c:pt>
                <c:pt idx="7">
                  <c:v>17</c:v>
                </c:pt>
                <c:pt idx="8">
                  <c:v>18</c:v>
                </c:pt>
                <c:pt idx="9">
                  <c:v>19</c:v>
                </c:pt>
                <c:pt idx="10">
                  <c:v>20</c:v>
                </c:pt>
                <c:pt idx="11">
                  <c:v>21</c:v>
                </c:pt>
                <c:pt idx="12">
                  <c:v>22</c:v>
                </c:pt>
                <c:pt idx="13">
                  <c:v>23</c:v>
                </c:pt>
                <c:pt idx="14">
                  <c:v>24</c:v>
                </c:pt>
                <c:pt idx="15">
                  <c:v>25</c:v>
                </c:pt>
                <c:pt idx="16">
                  <c:v>26</c:v>
                </c:pt>
                <c:pt idx="17">
                  <c:v>27</c:v>
                </c:pt>
                <c:pt idx="18">
                  <c:v>28</c:v>
                </c:pt>
                <c:pt idx="19">
                  <c:v>29</c:v>
                </c:pt>
                <c:pt idx="20">
                  <c:v>30</c:v>
                </c:pt>
              </c:numCache>
            </c:numRef>
          </c:cat>
          <c:val>
            <c:numRef>
              <c:f>'length&amp;nucleotide'!$G$5:$G$25</c:f>
              <c:numCache>
                <c:formatCode>0.00%</c:formatCode>
                <c:ptCount val="21"/>
                <c:pt idx="0">
                  <c:v>0.36699999999999999</c:v>
                </c:pt>
                <c:pt idx="1">
                  <c:v>0.34320000000000001</c:v>
                </c:pt>
                <c:pt idx="2">
                  <c:v>0.32929999999999998</c:v>
                </c:pt>
                <c:pt idx="3">
                  <c:v>0.31879999999999997</c:v>
                </c:pt>
                <c:pt idx="4">
                  <c:v>0.31759999999999999</c:v>
                </c:pt>
                <c:pt idx="5">
                  <c:v>0.31030000000000002</c:v>
                </c:pt>
                <c:pt idx="6">
                  <c:v>0.30759999999999998</c:v>
                </c:pt>
                <c:pt idx="7">
                  <c:v>0.35980000000000001</c:v>
                </c:pt>
                <c:pt idx="8">
                  <c:v>0.46079999999999999</c:v>
                </c:pt>
                <c:pt idx="9">
                  <c:v>0.52200000000000002</c:v>
                </c:pt>
                <c:pt idx="10">
                  <c:v>0.54700000000000004</c:v>
                </c:pt>
                <c:pt idx="11">
                  <c:v>0.56100000000000005</c:v>
                </c:pt>
                <c:pt idx="12">
                  <c:v>0.55830000000000002</c:v>
                </c:pt>
                <c:pt idx="13">
                  <c:v>0.54510000000000003</c:v>
                </c:pt>
                <c:pt idx="14">
                  <c:v>0.52159999999999995</c:v>
                </c:pt>
                <c:pt idx="15">
                  <c:v>0.46439999999999998</c:v>
                </c:pt>
                <c:pt idx="16">
                  <c:v>0.39710000000000001</c:v>
                </c:pt>
                <c:pt idx="17">
                  <c:v>0.35920000000000002</c:v>
                </c:pt>
                <c:pt idx="18">
                  <c:v>0.3327</c:v>
                </c:pt>
                <c:pt idx="19">
                  <c:v>0.32629999999999998</c:v>
                </c:pt>
                <c:pt idx="20">
                  <c:v>0.308</c:v>
                </c:pt>
              </c:numCache>
            </c:numRef>
          </c:val>
        </c:ser>
        <c:ser>
          <c:idx val="1"/>
          <c:order val="1"/>
          <c:tx>
            <c:strRef>
              <c:f>'length&amp;nucleotide'!$H$4</c:f>
              <c:strCache>
                <c:ptCount val="1"/>
                <c:pt idx="0">
                  <c:v>C</c:v>
                </c:pt>
              </c:strCache>
            </c:strRef>
          </c:tx>
          <c:invertIfNegative val="0"/>
          <c:cat>
            <c:numRef>
              <c:f>'length&amp;nucleotide'!$F$5:$F$25</c:f>
              <c:numCache>
                <c:formatCode>General</c:formatCode>
                <c:ptCount val="21"/>
                <c:pt idx="0">
                  <c:v>10</c:v>
                </c:pt>
                <c:pt idx="1">
                  <c:v>11</c:v>
                </c:pt>
                <c:pt idx="2">
                  <c:v>12</c:v>
                </c:pt>
                <c:pt idx="3">
                  <c:v>13</c:v>
                </c:pt>
                <c:pt idx="4">
                  <c:v>14</c:v>
                </c:pt>
                <c:pt idx="5">
                  <c:v>15</c:v>
                </c:pt>
                <c:pt idx="6">
                  <c:v>16</c:v>
                </c:pt>
                <c:pt idx="7">
                  <c:v>17</c:v>
                </c:pt>
                <c:pt idx="8">
                  <c:v>18</c:v>
                </c:pt>
                <c:pt idx="9">
                  <c:v>19</c:v>
                </c:pt>
                <c:pt idx="10">
                  <c:v>20</c:v>
                </c:pt>
                <c:pt idx="11">
                  <c:v>21</c:v>
                </c:pt>
                <c:pt idx="12">
                  <c:v>22</c:v>
                </c:pt>
                <c:pt idx="13">
                  <c:v>23</c:v>
                </c:pt>
                <c:pt idx="14">
                  <c:v>24</c:v>
                </c:pt>
                <c:pt idx="15">
                  <c:v>25</c:v>
                </c:pt>
                <c:pt idx="16">
                  <c:v>26</c:v>
                </c:pt>
                <c:pt idx="17">
                  <c:v>27</c:v>
                </c:pt>
                <c:pt idx="18">
                  <c:v>28</c:v>
                </c:pt>
                <c:pt idx="19">
                  <c:v>29</c:v>
                </c:pt>
                <c:pt idx="20">
                  <c:v>30</c:v>
                </c:pt>
              </c:numCache>
            </c:numRef>
          </c:cat>
          <c:val>
            <c:numRef>
              <c:f>'length&amp;nucleotide'!$H$5:$H$25</c:f>
              <c:numCache>
                <c:formatCode>0.00%</c:formatCode>
                <c:ptCount val="21"/>
                <c:pt idx="0">
                  <c:v>0.2036</c:v>
                </c:pt>
                <c:pt idx="1">
                  <c:v>0.2112</c:v>
                </c:pt>
                <c:pt idx="2">
                  <c:v>0.2213</c:v>
                </c:pt>
                <c:pt idx="3">
                  <c:v>0.22750000000000001</c:v>
                </c:pt>
                <c:pt idx="4">
                  <c:v>0.22639999999999999</c:v>
                </c:pt>
                <c:pt idx="5">
                  <c:v>0.21890000000000001</c:v>
                </c:pt>
                <c:pt idx="6">
                  <c:v>0.2203</c:v>
                </c:pt>
                <c:pt idx="7">
                  <c:v>0.20799999999999999</c:v>
                </c:pt>
                <c:pt idx="8">
                  <c:v>0.17519999999999999</c:v>
                </c:pt>
                <c:pt idx="9">
                  <c:v>0.16739999999999999</c:v>
                </c:pt>
                <c:pt idx="10">
                  <c:v>0.16889999999999999</c:v>
                </c:pt>
                <c:pt idx="11">
                  <c:v>0.1804</c:v>
                </c:pt>
                <c:pt idx="12">
                  <c:v>0.19500000000000001</c:v>
                </c:pt>
                <c:pt idx="13">
                  <c:v>0.21429999999999999</c:v>
                </c:pt>
                <c:pt idx="14">
                  <c:v>0.24160000000000001</c:v>
                </c:pt>
                <c:pt idx="15">
                  <c:v>0.25750000000000001</c:v>
                </c:pt>
                <c:pt idx="16">
                  <c:v>0.24740000000000001</c:v>
                </c:pt>
                <c:pt idx="17">
                  <c:v>0.248</c:v>
                </c:pt>
                <c:pt idx="18">
                  <c:v>0.25619999999999998</c:v>
                </c:pt>
                <c:pt idx="19">
                  <c:v>0.26319999999999999</c:v>
                </c:pt>
                <c:pt idx="20">
                  <c:v>0.27500000000000002</c:v>
                </c:pt>
              </c:numCache>
            </c:numRef>
          </c:val>
        </c:ser>
        <c:ser>
          <c:idx val="2"/>
          <c:order val="2"/>
          <c:tx>
            <c:strRef>
              <c:f>'length&amp;nucleotide'!$I$4</c:f>
              <c:strCache>
                <c:ptCount val="1"/>
                <c:pt idx="0">
                  <c:v>G</c:v>
                </c:pt>
              </c:strCache>
            </c:strRef>
          </c:tx>
          <c:invertIfNegative val="0"/>
          <c:cat>
            <c:numRef>
              <c:f>'length&amp;nucleotide'!$F$5:$F$25</c:f>
              <c:numCache>
                <c:formatCode>General</c:formatCode>
                <c:ptCount val="21"/>
                <c:pt idx="0">
                  <c:v>10</c:v>
                </c:pt>
                <c:pt idx="1">
                  <c:v>11</c:v>
                </c:pt>
                <c:pt idx="2">
                  <c:v>12</c:v>
                </c:pt>
                <c:pt idx="3">
                  <c:v>13</c:v>
                </c:pt>
                <c:pt idx="4">
                  <c:v>14</c:v>
                </c:pt>
                <c:pt idx="5">
                  <c:v>15</c:v>
                </c:pt>
                <c:pt idx="6">
                  <c:v>16</c:v>
                </c:pt>
                <c:pt idx="7">
                  <c:v>17</c:v>
                </c:pt>
                <c:pt idx="8">
                  <c:v>18</c:v>
                </c:pt>
                <c:pt idx="9">
                  <c:v>19</c:v>
                </c:pt>
                <c:pt idx="10">
                  <c:v>20</c:v>
                </c:pt>
                <c:pt idx="11">
                  <c:v>21</c:v>
                </c:pt>
                <c:pt idx="12">
                  <c:v>22</c:v>
                </c:pt>
                <c:pt idx="13">
                  <c:v>23</c:v>
                </c:pt>
                <c:pt idx="14">
                  <c:v>24</c:v>
                </c:pt>
                <c:pt idx="15">
                  <c:v>25</c:v>
                </c:pt>
                <c:pt idx="16">
                  <c:v>26</c:v>
                </c:pt>
                <c:pt idx="17">
                  <c:v>27</c:v>
                </c:pt>
                <c:pt idx="18">
                  <c:v>28</c:v>
                </c:pt>
                <c:pt idx="19">
                  <c:v>29</c:v>
                </c:pt>
                <c:pt idx="20">
                  <c:v>30</c:v>
                </c:pt>
              </c:numCache>
            </c:numRef>
          </c:cat>
          <c:val>
            <c:numRef>
              <c:f>'length&amp;nucleotide'!$I$5:$I$25</c:f>
              <c:numCache>
                <c:formatCode>0.00%</c:formatCode>
                <c:ptCount val="21"/>
                <c:pt idx="0">
                  <c:v>0.27050000000000002</c:v>
                </c:pt>
                <c:pt idx="1">
                  <c:v>0.27889999999999998</c:v>
                </c:pt>
                <c:pt idx="2">
                  <c:v>0.27660000000000001</c:v>
                </c:pt>
                <c:pt idx="3">
                  <c:v>0.27829999999999999</c:v>
                </c:pt>
                <c:pt idx="4">
                  <c:v>0.28660000000000002</c:v>
                </c:pt>
                <c:pt idx="5">
                  <c:v>0.30109999999999998</c:v>
                </c:pt>
                <c:pt idx="6">
                  <c:v>0.30690000000000001</c:v>
                </c:pt>
                <c:pt idx="7">
                  <c:v>0.27879999999999999</c:v>
                </c:pt>
                <c:pt idx="8">
                  <c:v>0.23630000000000001</c:v>
                </c:pt>
                <c:pt idx="9">
                  <c:v>0.2001</c:v>
                </c:pt>
                <c:pt idx="10">
                  <c:v>0.19059999999999999</c:v>
                </c:pt>
                <c:pt idx="11">
                  <c:v>0.17230000000000001</c:v>
                </c:pt>
                <c:pt idx="12">
                  <c:v>0.16059999999999999</c:v>
                </c:pt>
                <c:pt idx="13">
                  <c:v>0.1535</c:v>
                </c:pt>
                <c:pt idx="14">
                  <c:v>0.1479</c:v>
                </c:pt>
                <c:pt idx="15">
                  <c:v>0.17230000000000001</c:v>
                </c:pt>
                <c:pt idx="16">
                  <c:v>0.21490000000000001</c:v>
                </c:pt>
                <c:pt idx="17">
                  <c:v>0.23549999999999999</c:v>
                </c:pt>
                <c:pt idx="18">
                  <c:v>0.24740000000000001</c:v>
                </c:pt>
                <c:pt idx="19">
                  <c:v>0.24990000000000001</c:v>
                </c:pt>
                <c:pt idx="20">
                  <c:v>0.24840000000000001</c:v>
                </c:pt>
              </c:numCache>
            </c:numRef>
          </c:val>
        </c:ser>
        <c:ser>
          <c:idx val="3"/>
          <c:order val="3"/>
          <c:tx>
            <c:strRef>
              <c:f>'length&amp;nucleotide'!$J$4</c:f>
              <c:strCache>
                <c:ptCount val="1"/>
                <c:pt idx="0">
                  <c:v>U</c:v>
                </c:pt>
              </c:strCache>
            </c:strRef>
          </c:tx>
          <c:invertIfNegative val="0"/>
          <c:cat>
            <c:numRef>
              <c:f>'length&amp;nucleotide'!$F$5:$F$25</c:f>
              <c:numCache>
                <c:formatCode>General</c:formatCode>
                <c:ptCount val="21"/>
                <c:pt idx="0">
                  <c:v>10</c:v>
                </c:pt>
                <c:pt idx="1">
                  <c:v>11</c:v>
                </c:pt>
                <c:pt idx="2">
                  <c:v>12</c:v>
                </c:pt>
                <c:pt idx="3">
                  <c:v>13</c:v>
                </c:pt>
                <c:pt idx="4">
                  <c:v>14</c:v>
                </c:pt>
                <c:pt idx="5">
                  <c:v>15</c:v>
                </c:pt>
                <c:pt idx="6">
                  <c:v>16</c:v>
                </c:pt>
                <c:pt idx="7">
                  <c:v>17</c:v>
                </c:pt>
                <c:pt idx="8">
                  <c:v>18</c:v>
                </c:pt>
                <c:pt idx="9">
                  <c:v>19</c:v>
                </c:pt>
                <c:pt idx="10">
                  <c:v>20</c:v>
                </c:pt>
                <c:pt idx="11">
                  <c:v>21</c:v>
                </c:pt>
                <c:pt idx="12">
                  <c:v>22</c:v>
                </c:pt>
                <c:pt idx="13">
                  <c:v>23</c:v>
                </c:pt>
                <c:pt idx="14">
                  <c:v>24</c:v>
                </c:pt>
                <c:pt idx="15">
                  <c:v>25</c:v>
                </c:pt>
                <c:pt idx="16">
                  <c:v>26</c:v>
                </c:pt>
                <c:pt idx="17">
                  <c:v>27</c:v>
                </c:pt>
                <c:pt idx="18">
                  <c:v>28</c:v>
                </c:pt>
                <c:pt idx="19">
                  <c:v>29</c:v>
                </c:pt>
                <c:pt idx="20">
                  <c:v>30</c:v>
                </c:pt>
              </c:numCache>
            </c:numRef>
          </c:cat>
          <c:val>
            <c:numRef>
              <c:f>'length&amp;nucleotide'!$J$5:$J$25</c:f>
              <c:numCache>
                <c:formatCode>0.00%</c:formatCode>
                <c:ptCount val="21"/>
                <c:pt idx="0">
                  <c:v>0.159</c:v>
                </c:pt>
                <c:pt idx="1">
                  <c:v>0.16669999999999999</c:v>
                </c:pt>
                <c:pt idx="2">
                  <c:v>0.17280000000000001</c:v>
                </c:pt>
                <c:pt idx="3">
                  <c:v>0.17530000000000001</c:v>
                </c:pt>
                <c:pt idx="4">
                  <c:v>0.1694</c:v>
                </c:pt>
                <c:pt idx="5">
                  <c:v>0.16980000000000001</c:v>
                </c:pt>
                <c:pt idx="6">
                  <c:v>0.16520000000000001</c:v>
                </c:pt>
                <c:pt idx="7">
                  <c:v>0.15340000000000001</c:v>
                </c:pt>
                <c:pt idx="8">
                  <c:v>0.12770000000000001</c:v>
                </c:pt>
                <c:pt idx="9">
                  <c:v>0.1104</c:v>
                </c:pt>
                <c:pt idx="10">
                  <c:v>9.35E-2</c:v>
                </c:pt>
                <c:pt idx="11">
                  <c:v>8.6300000000000002E-2</c:v>
                </c:pt>
                <c:pt idx="12">
                  <c:v>8.6099999999999996E-2</c:v>
                </c:pt>
                <c:pt idx="13">
                  <c:v>8.6999999999999994E-2</c:v>
                </c:pt>
                <c:pt idx="14">
                  <c:v>8.8900000000000007E-2</c:v>
                </c:pt>
                <c:pt idx="15">
                  <c:v>0.10580000000000001</c:v>
                </c:pt>
                <c:pt idx="16">
                  <c:v>0.14069999999999999</c:v>
                </c:pt>
                <c:pt idx="17">
                  <c:v>0.1573</c:v>
                </c:pt>
                <c:pt idx="18">
                  <c:v>0.16370000000000001</c:v>
                </c:pt>
                <c:pt idx="19">
                  <c:v>0.1605</c:v>
                </c:pt>
                <c:pt idx="20">
                  <c:v>0.1686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49250816"/>
        <c:axId val="149252352"/>
      </c:barChart>
      <c:catAx>
        <c:axId val="14925081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400"/>
            </a:pPr>
            <a:endParaRPr lang="en-US"/>
          </a:p>
        </c:txPr>
        <c:crossAx val="149252352"/>
        <c:crosses val="autoZero"/>
        <c:auto val="1"/>
        <c:lblAlgn val="ctr"/>
        <c:lblOffset val="100"/>
        <c:noMultiLvlLbl val="0"/>
      </c:catAx>
      <c:valAx>
        <c:axId val="149252352"/>
        <c:scaling>
          <c:orientation val="minMax"/>
          <c:max val="1"/>
        </c:scaling>
        <c:delete val="0"/>
        <c:axPos val="l"/>
        <c:majorGridlines/>
        <c:numFmt formatCode="0%" sourceLinked="0"/>
        <c:majorTickMark val="out"/>
        <c:minorTickMark val="none"/>
        <c:tickLblPos val="nextTo"/>
        <c:txPr>
          <a:bodyPr/>
          <a:lstStyle/>
          <a:p>
            <a:pPr>
              <a:defRPr sz="1400"/>
            </a:pPr>
            <a:endParaRPr lang="en-US"/>
          </a:p>
        </c:txPr>
        <c:crossAx val="149250816"/>
        <c:crosses val="autoZero"/>
        <c:crossBetween val="between"/>
      </c:valAx>
    </c:plotArea>
    <c:legend>
      <c:legendPos val="r"/>
      <c:layout/>
      <c:overlay val="0"/>
      <c:txPr>
        <a:bodyPr/>
        <a:lstStyle/>
        <a:p>
          <a:pPr>
            <a:defRPr sz="1400"/>
          </a:pPr>
          <a:endParaRPr lang="en-US"/>
        </a:p>
      </c:txPr>
    </c:legend>
    <c:plotVisOnly val="1"/>
    <c:dispBlanksAs val="gap"/>
    <c:showDLblsOverMax val="0"/>
  </c:chart>
  <c:externalData r:id="rId2">
    <c:autoUpdate val="0"/>
  </c:externalData>
</c:chartSpace>
</file>

<file path=ppt/charts/chart2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'last nucleotide'!$Y$3</c:f>
              <c:strCache>
                <c:ptCount val="1"/>
                <c:pt idx="0">
                  <c:v>A</c:v>
                </c:pt>
              </c:strCache>
            </c:strRef>
          </c:tx>
          <c:spPr>
            <a:solidFill>
              <a:schemeClr val="tx2"/>
            </a:solidFill>
          </c:spPr>
          <c:invertIfNegative val="0"/>
          <c:cat>
            <c:strRef>
              <c:f>'last nucleotide'!$Z$2:$AD$2</c:f>
              <c:strCache>
                <c:ptCount val="5"/>
                <c:pt idx="0">
                  <c:v>∆exp5_down</c:v>
                </c:pt>
                <c:pt idx="1">
                  <c:v>∆exp5_up</c:v>
                </c:pt>
                <c:pt idx="2">
                  <c:v>∆rbp35_down</c:v>
                </c:pt>
                <c:pt idx="3">
                  <c:v>∆rbp35_up</c:v>
                </c:pt>
                <c:pt idx="4">
                  <c:v>WT (control)</c:v>
                </c:pt>
              </c:strCache>
            </c:strRef>
          </c:cat>
          <c:val>
            <c:numRef>
              <c:f>'last nucleotide'!$Z$3:$AD$3</c:f>
              <c:numCache>
                <c:formatCode>0.00%</c:formatCode>
                <c:ptCount val="5"/>
                <c:pt idx="0">
                  <c:v>0.44226445943184139</c:v>
                </c:pt>
                <c:pt idx="1">
                  <c:v>0.64186933714830707</c:v>
                </c:pt>
                <c:pt idx="2">
                  <c:v>0.56831278554537734</c:v>
                </c:pt>
                <c:pt idx="3">
                  <c:v>0.31883062361651782</c:v>
                </c:pt>
                <c:pt idx="4">
                  <c:v>0.52002634005456894</c:v>
                </c:pt>
              </c:numCache>
            </c:numRef>
          </c:val>
        </c:ser>
        <c:ser>
          <c:idx val="1"/>
          <c:order val="1"/>
          <c:tx>
            <c:strRef>
              <c:f>'last nucleotide'!$Y$4</c:f>
              <c:strCache>
                <c:ptCount val="1"/>
                <c:pt idx="0">
                  <c:v>C</c:v>
                </c:pt>
              </c:strCache>
            </c:strRef>
          </c:tx>
          <c:invertIfNegative val="0"/>
          <c:cat>
            <c:strRef>
              <c:f>'last nucleotide'!$Z$2:$AD$2</c:f>
              <c:strCache>
                <c:ptCount val="5"/>
                <c:pt idx="0">
                  <c:v>∆exp5_down</c:v>
                </c:pt>
                <c:pt idx="1">
                  <c:v>∆exp5_up</c:v>
                </c:pt>
                <c:pt idx="2">
                  <c:v>∆rbp35_down</c:v>
                </c:pt>
                <c:pt idx="3">
                  <c:v>∆rbp35_up</c:v>
                </c:pt>
                <c:pt idx="4">
                  <c:v>WT (control)</c:v>
                </c:pt>
              </c:strCache>
            </c:strRef>
          </c:cat>
          <c:val>
            <c:numRef>
              <c:f>'last nucleotide'!$Z$4:$AD$4</c:f>
              <c:numCache>
                <c:formatCode>0.00%</c:formatCode>
                <c:ptCount val="5"/>
                <c:pt idx="0">
                  <c:v>0.20161455139995912</c:v>
                </c:pt>
                <c:pt idx="1">
                  <c:v>0.12827849308536005</c:v>
                </c:pt>
                <c:pt idx="2">
                  <c:v>0.16672406272240972</c:v>
                </c:pt>
                <c:pt idx="3">
                  <c:v>0.22097549805358369</c:v>
                </c:pt>
                <c:pt idx="4">
                  <c:v>0.1955895003803339</c:v>
                </c:pt>
              </c:numCache>
            </c:numRef>
          </c:val>
        </c:ser>
        <c:ser>
          <c:idx val="2"/>
          <c:order val="2"/>
          <c:tx>
            <c:strRef>
              <c:f>'last nucleotide'!$Y$5</c:f>
              <c:strCache>
                <c:ptCount val="1"/>
                <c:pt idx="0">
                  <c:v>G</c:v>
                </c:pt>
              </c:strCache>
            </c:strRef>
          </c:tx>
          <c:invertIfNegative val="0"/>
          <c:cat>
            <c:strRef>
              <c:f>'last nucleotide'!$Z$2:$AD$2</c:f>
              <c:strCache>
                <c:ptCount val="5"/>
                <c:pt idx="0">
                  <c:v>∆exp5_down</c:v>
                </c:pt>
                <c:pt idx="1">
                  <c:v>∆exp5_up</c:v>
                </c:pt>
                <c:pt idx="2">
                  <c:v>∆rbp35_down</c:v>
                </c:pt>
                <c:pt idx="3">
                  <c:v>∆rbp35_up</c:v>
                </c:pt>
                <c:pt idx="4">
                  <c:v>WT (control)</c:v>
                </c:pt>
              </c:strCache>
            </c:strRef>
          </c:cat>
          <c:val>
            <c:numRef>
              <c:f>'last nucleotide'!$Z$5:$AD$5</c:f>
              <c:numCache>
                <c:formatCode>0.00%</c:formatCode>
                <c:ptCount val="5"/>
                <c:pt idx="0">
                  <c:v>0.23819742489270387</c:v>
                </c:pt>
                <c:pt idx="1">
                  <c:v>0.15593705293276108</c:v>
                </c:pt>
                <c:pt idx="2">
                  <c:v>0.17677985168859195</c:v>
                </c:pt>
                <c:pt idx="3">
                  <c:v>0.31425082054804976</c:v>
                </c:pt>
                <c:pt idx="4">
                  <c:v>0.18602534758054406</c:v>
                </c:pt>
              </c:numCache>
            </c:numRef>
          </c:val>
        </c:ser>
        <c:ser>
          <c:idx val="3"/>
          <c:order val="3"/>
          <c:tx>
            <c:strRef>
              <c:f>'last nucleotide'!$Y$6</c:f>
              <c:strCache>
                <c:ptCount val="1"/>
                <c:pt idx="0">
                  <c:v>U</c:v>
                </c:pt>
              </c:strCache>
            </c:strRef>
          </c:tx>
          <c:invertIfNegative val="0"/>
          <c:cat>
            <c:strRef>
              <c:f>'last nucleotide'!$Z$2:$AD$2</c:f>
              <c:strCache>
                <c:ptCount val="5"/>
                <c:pt idx="0">
                  <c:v>∆exp5_down</c:v>
                </c:pt>
                <c:pt idx="1">
                  <c:v>∆exp5_up</c:v>
                </c:pt>
                <c:pt idx="2">
                  <c:v>∆rbp35_down</c:v>
                </c:pt>
                <c:pt idx="3">
                  <c:v>∆rbp35_up</c:v>
                </c:pt>
                <c:pt idx="4">
                  <c:v>WT (control)</c:v>
                </c:pt>
              </c:strCache>
            </c:strRef>
          </c:cat>
          <c:val>
            <c:numRef>
              <c:f>'last nucleotide'!$Z$6:$AD$6</c:f>
              <c:numCache>
                <c:formatCode>0.00%</c:formatCode>
                <c:ptCount val="5"/>
                <c:pt idx="0">
                  <c:v>0.11792356427549561</c:v>
                </c:pt>
                <c:pt idx="1">
                  <c:v>7.391511683357177E-2</c:v>
                </c:pt>
                <c:pt idx="2">
                  <c:v>8.8183300043621002E-2</c:v>
                </c:pt>
                <c:pt idx="3">
                  <c:v>0.14594305778184871</c:v>
                </c:pt>
                <c:pt idx="4">
                  <c:v>9.8358811984553124E-2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49425536"/>
        <c:axId val="149435520"/>
      </c:barChart>
      <c:catAx>
        <c:axId val="149425536"/>
        <c:scaling>
          <c:orientation val="minMax"/>
        </c:scaling>
        <c:delete val="0"/>
        <c:axPos val="l"/>
        <c:majorTickMark val="out"/>
        <c:minorTickMark val="none"/>
        <c:tickLblPos val="nextTo"/>
        <c:txPr>
          <a:bodyPr/>
          <a:lstStyle/>
          <a:p>
            <a:pPr>
              <a:defRPr sz="1400"/>
            </a:pPr>
            <a:endParaRPr lang="en-US"/>
          </a:p>
        </c:txPr>
        <c:crossAx val="149435520"/>
        <c:crosses val="autoZero"/>
        <c:auto val="1"/>
        <c:lblAlgn val="ctr"/>
        <c:lblOffset val="100"/>
        <c:noMultiLvlLbl val="0"/>
      </c:catAx>
      <c:valAx>
        <c:axId val="149435520"/>
        <c:scaling>
          <c:orientation val="minMax"/>
          <c:max val="1"/>
        </c:scaling>
        <c:delete val="0"/>
        <c:axPos val="b"/>
        <c:majorGridlines/>
        <c:numFmt formatCode="0%" sourceLinked="0"/>
        <c:majorTickMark val="out"/>
        <c:minorTickMark val="none"/>
        <c:tickLblPos val="nextTo"/>
        <c:crossAx val="149425536"/>
        <c:crosses val="autoZero"/>
        <c:crossBetween val="between"/>
      </c:valAx>
    </c:plotArea>
    <c:legend>
      <c:legendPos val="r"/>
      <c:layout/>
      <c:overlay val="0"/>
      <c:txPr>
        <a:bodyPr/>
        <a:lstStyle/>
        <a:p>
          <a:pPr>
            <a:defRPr sz="1400"/>
          </a:pPr>
          <a:endParaRPr lang="en-US"/>
        </a:p>
      </c:txPr>
    </c:legend>
    <c:plotVisOnly val="1"/>
    <c:dispBlanksAs val="gap"/>
    <c:showDLblsOverMax val="0"/>
  </c:chart>
  <c:externalData r:id="rId1">
    <c:autoUpdate val="0"/>
  </c:externalData>
</c:chartSpace>
</file>

<file path=ppt/charts/chart2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Hoja2!$N$43</c:f>
              <c:strCache>
                <c:ptCount val="1"/>
                <c:pt idx="0">
                  <c:v>WT</c:v>
                </c:pt>
              </c:strCache>
            </c:strRef>
          </c:tx>
          <c:invertIfNegative val="0"/>
          <c:dPt>
            <c:idx val="1"/>
            <c:invertIfNegative val="0"/>
            <c:bubble3D val="0"/>
            <c:spPr>
              <a:solidFill>
                <a:srgbClr val="FF0000"/>
              </a:solidFill>
            </c:spPr>
          </c:dPt>
          <c:dPt>
            <c:idx val="4"/>
            <c:invertIfNegative val="0"/>
            <c:bubble3D val="0"/>
            <c:spPr>
              <a:solidFill>
                <a:srgbClr val="FF0000"/>
              </a:solidFill>
            </c:spPr>
          </c:dPt>
          <c:dPt>
            <c:idx val="7"/>
            <c:invertIfNegative val="0"/>
            <c:bubble3D val="0"/>
            <c:spPr>
              <a:solidFill>
                <a:srgbClr val="FF0000"/>
              </a:solidFill>
            </c:spPr>
          </c:dPt>
          <c:dPt>
            <c:idx val="10"/>
            <c:invertIfNegative val="0"/>
            <c:bubble3D val="0"/>
            <c:spPr>
              <a:solidFill>
                <a:srgbClr val="FF0000"/>
              </a:solidFill>
            </c:spPr>
          </c:dPt>
          <c:dPt>
            <c:idx val="13"/>
            <c:invertIfNegative val="0"/>
            <c:bubble3D val="0"/>
            <c:spPr>
              <a:solidFill>
                <a:srgbClr val="FF0000"/>
              </a:solidFill>
            </c:spPr>
          </c:dPt>
          <c:errBars>
            <c:errBarType val="both"/>
            <c:errValType val="cust"/>
            <c:noEndCap val="0"/>
            <c:plus>
              <c:numRef>
                <c:f>Hoja2!$Q$44:$Q$57</c:f>
                <c:numCache>
                  <c:formatCode>General</c:formatCode>
                  <c:ptCount val="14"/>
                  <c:pt idx="0">
                    <c:v>1.0938819761646032E-2</c:v>
                  </c:pt>
                  <c:pt idx="1">
                    <c:v>1.0938819761645955E-2</c:v>
                  </c:pt>
                  <c:pt idx="3">
                    <c:v>8.6366145630745305E-3</c:v>
                  </c:pt>
                  <c:pt idx="4">
                    <c:v>8.6366145630745322E-3</c:v>
                  </c:pt>
                  <c:pt idx="6">
                    <c:v>8.0069414329763061E-4</c:v>
                  </c:pt>
                  <c:pt idx="7">
                    <c:v>8.0069414329761717E-4</c:v>
                  </c:pt>
                  <c:pt idx="9">
                    <c:v>4.71628384783332E-3</c:v>
                  </c:pt>
                  <c:pt idx="10">
                    <c:v>4.7162838478333087E-3</c:v>
                  </c:pt>
                  <c:pt idx="12">
                    <c:v>3.9536200008487149E-3</c:v>
                  </c:pt>
                  <c:pt idx="13">
                    <c:v>3.9536200008487322E-3</c:v>
                  </c:pt>
                </c:numCache>
              </c:numRef>
            </c:plus>
            <c:minus>
              <c:numRef>
                <c:f>Hoja2!$Q$44:$Q$57</c:f>
                <c:numCache>
                  <c:formatCode>General</c:formatCode>
                  <c:ptCount val="14"/>
                  <c:pt idx="0">
                    <c:v>1.0938819761646032E-2</c:v>
                  </c:pt>
                  <c:pt idx="1">
                    <c:v>1.0938819761645955E-2</c:v>
                  </c:pt>
                  <c:pt idx="3">
                    <c:v>8.6366145630745305E-3</c:v>
                  </c:pt>
                  <c:pt idx="4">
                    <c:v>8.6366145630745322E-3</c:v>
                  </c:pt>
                  <c:pt idx="6">
                    <c:v>8.0069414329763061E-4</c:v>
                  </c:pt>
                  <c:pt idx="7">
                    <c:v>8.0069414329761717E-4</c:v>
                  </c:pt>
                  <c:pt idx="9">
                    <c:v>4.71628384783332E-3</c:v>
                  </c:pt>
                  <c:pt idx="10">
                    <c:v>4.7162838478333087E-3</c:v>
                  </c:pt>
                  <c:pt idx="12">
                    <c:v>3.9536200008487149E-3</c:v>
                  </c:pt>
                  <c:pt idx="13">
                    <c:v>3.9536200008487322E-3</c:v>
                  </c:pt>
                </c:numCache>
              </c:numRef>
            </c:minus>
          </c:errBars>
          <c:cat>
            <c:strRef>
              <c:f>Hoja2!$K$44:$K$57</c:f>
              <c:strCache>
                <c:ptCount val="14"/>
                <c:pt idx="0">
                  <c:v>forward</c:v>
                </c:pt>
                <c:pt idx="1">
                  <c:v>reverse</c:v>
                </c:pt>
                <c:pt idx="3">
                  <c:v>forward</c:v>
                </c:pt>
                <c:pt idx="4">
                  <c:v>reverse</c:v>
                </c:pt>
                <c:pt idx="6">
                  <c:v>forward</c:v>
                </c:pt>
                <c:pt idx="7">
                  <c:v>reverse</c:v>
                </c:pt>
                <c:pt idx="9">
                  <c:v>forward</c:v>
                </c:pt>
                <c:pt idx="10">
                  <c:v>reverse</c:v>
                </c:pt>
                <c:pt idx="12">
                  <c:v>forward</c:v>
                </c:pt>
                <c:pt idx="13">
                  <c:v>reverse</c:v>
                </c:pt>
              </c:strCache>
            </c:strRef>
          </c:cat>
          <c:val>
            <c:numRef>
              <c:f>Hoja2!$N$44:$N$57</c:f>
              <c:numCache>
                <c:formatCode>0.00%</c:formatCode>
                <c:ptCount val="14"/>
                <c:pt idx="0">
                  <c:v>0.87736666666666674</c:v>
                </c:pt>
                <c:pt idx="1">
                  <c:v>0.12263333333333333</c:v>
                </c:pt>
                <c:pt idx="3">
                  <c:v>0.87493333333333334</c:v>
                </c:pt>
                <c:pt idx="4">
                  <c:v>0.12506666666666666</c:v>
                </c:pt>
                <c:pt idx="6">
                  <c:v>0.51356666666666662</c:v>
                </c:pt>
                <c:pt idx="7">
                  <c:v>0.48643333333333327</c:v>
                </c:pt>
                <c:pt idx="9">
                  <c:v>0.91310000000000002</c:v>
                </c:pt>
                <c:pt idx="10">
                  <c:v>8.6899999999999991E-2</c:v>
                </c:pt>
                <c:pt idx="12">
                  <c:v>0.65816666666666668</c:v>
                </c:pt>
                <c:pt idx="13">
                  <c:v>0.34183333333333338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49508864"/>
        <c:axId val="149510400"/>
      </c:barChart>
      <c:catAx>
        <c:axId val="149508864"/>
        <c:scaling>
          <c:orientation val="minMax"/>
        </c:scaling>
        <c:delete val="0"/>
        <c:axPos val="b"/>
        <c:majorTickMark val="out"/>
        <c:minorTickMark val="none"/>
        <c:tickLblPos val="nextTo"/>
        <c:txPr>
          <a:bodyPr/>
          <a:lstStyle/>
          <a:p>
            <a:pPr>
              <a:defRPr sz="1100"/>
            </a:pPr>
            <a:endParaRPr lang="en-US"/>
          </a:p>
        </c:txPr>
        <c:crossAx val="149510400"/>
        <c:crosses val="autoZero"/>
        <c:auto val="1"/>
        <c:lblAlgn val="ctr"/>
        <c:lblOffset val="100"/>
        <c:noMultiLvlLbl val="0"/>
      </c:catAx>
      <c:valAx>
        <c:axId val="149510400"/>
        <c:scaling>
          <c:orientation val="minMax"/>
        </c:scaling>
        <c:delete val="0"/>
        <c:axPos val="l"/>
        <c:majorGridlines/>
        <c:numFmt formatCode="0%" sourceLinked="0"/>
        <c:majorTickMark val="out"/>
        <c:minorTickMark val="none"/>
        <c:tickLblPos val="nextTo"/>
        <c:txPr>
          <a:bodyPr/>
          <a:lstStyle/>
          <a:p>
            <a:pPr>
              <a:defRPr sz="1050"/>
            </a:pPr>
            <a:endParaRPr lang="en-US"/>
          </a:p>
        </c:txPr>
        <c:crossAx val="149508864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charts/chart2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Hoja2!$N$43</c:f>
              <c:strCache>
                <c:ptCount val="1"/>
                <c:pt idx="0">
                  <c:v>WT</c:v>
                </c:pt>
              </c:strCache>
            </c:strRef>
          </c:tx>
          <c:invertIfNegative val="0"/>
          <c:dPt>
            <c:idx val="1"/>
            <c:invertIfNegative val="0"/>
            <c:bubble3D val="0"/>
            <c:spPr>
              <a:solidFill>
                <a:srgbClr val="FF0000"/>
              </a:solidFill>
            </c:spPr>
          </c:dPt>
          <c:dPt>
            <c:idx val="4"/>
            <c:invertIfNegative val="0"/>
            <c:bubble3D val="0"/>
            <c:spPr>
              <a:solidFill>
                <a:srgbClr val="FF0000"/>
              </a:solidFill>
            </c:spPr>
          </c:dPt>
          <c:dPt>
            <c:idx val="7"/>
            <c:invertIfNegative val="0"/>
            <c:bubble3D val="0"/>
            <c:spPr>
              <a:solidFill>
                <a:srgbClr val="FF0000"/>
              </a:solidFill>
            </c:spPr>
          </c:dPt>
          <c:dPt>
            <c:idx val="10"/>
            <c:invertIfNegative val="0"/>
            <c:bubble3D val="0"/>
            <c:spPr>
              <a:solidFill>
                <a:srgbClr val="FF0000"/>
              </a:solidFill>
            </c:spPr>
          </c:dPt>
          <c:dPt>
            <c:idx val="13"/>
            <c:invertIfNegative val="0"/>
            <c:bubble3D val="0"/>
            <c:spPr>
              <a:solidFill>
                <a:srgbClr val="FF0000"/>
              </a:solidFill>
            </c:spPr>
          </c:dPt>
          <c:errBars>
            <c:errBarType val="both"/>
            <c:errValType val="cust"/>
            <c:noEndCap val="0"/>
            <c:plus>
              <c:numRef>
                <c:f>Hoja2!$Q$44:$Q$57</c:f>
                <c:numCache>
                  <c:formatCode>General</c:formatCode>
                  <c:ptCount val="14"/>
                  <c:pt idx="0">
                    <c:v>1.0938819761646032E-2</c:v>
                  </c:pt>
                  <c:pt idx="1">
                    <c:v>1.0938819761645955E-2</c:v>
                  </c:pt>
                  <c:pt idx="3">
                    <c:v>8.6366145630745305E-3</c:v>
                  </c:pt>
                  <c:pt idx="4">
                    <c:v>8.6366145630745322E-3</c:v>
                  </c:pt>
                  <c:pt idx="6">
                    <c:v>8.0069414329763061E-4</c:v>
                  </c:pt>
                  <c:pt idx="7">
                    <c:v>8.0069414329761717E-4</c:v>
                  </c:pt>
                  <c:pt idx="9">
                    <c:v>4.71628384783332E-3</c:v>
                  </c:pt>
                  <c:pt idx="10">
                    <c:v>4.7162838478333087E-3</c:v>
                  </c:pt>
                  <c:pt idx="12">
                    <c:v>3.9536200008487149E-3</c:v>
                  </c:pt>
                  <c:pt idx="13">
                    <c:v>3.9536200008487322E-3</c:v>
                  </c:pt>
                </c:numCache>
              </c:numRef>
            </c:plus>
            <c:minus>
              <c:numRef>
                <c:f>Hoja2!$Q$44:$Q$57</c:f>
                <c:numCache>
                  <c:formatCode>General</c:formatCode>
                  <c:ptCount val="14"/>
                  <c:pt idx="0">
                    <c:v>1.0938819761646032E-2</c:v>
                  </c:pt>
                  <c:pt idx="1">
                    <c:v>1.0938819761645955E-2</c:v>
                  </c:pt>
                  <c:pt idx="3">
                    <c:v>8.6366145630745305E-3</c:v>
                  </c:pt>
                  <c:pt idx="4">
                    <c:v>8.6366145630745322E-3</c:v>
                  </c:pt>
                  <c:pt idx="6">
                    <c:v>8.0069414329763061E-4</c:v>
                  </c:pt>
                  <c:pt idx="7">
                    <c:v>8.0069414329761717E-4</c:v>
                  </c:pt>
                  <c:pt idx="9">
                    <c:v>4.71628384783332E-3</c:v>
                  </c:pt>
                  <c:pt idx="10">
                    <c:v>4.7162838478333087E-3</c:v>
                  </c:pt>
                  <c:pt idx="12">
                    <c:v>3.9536200008487149E-3</c:v>
                  </c:pt>
                  <c:pt idx="13">
                    <c:v>3.9536200008487322E-3</c:v>
                  </c:pt>
                </c:numCache>
              </c:numRef>
            </c:minus>
          </c:errBars>
          <c:cat>
            <c:strRef>
              <c:f>Hoja2!$K$44:$K$57</c:f>
              <c:strCache>
                <c:ptCount val="14"/>
                <c:pt idx="0">
                  <c:v>forward</c:v>
                </c:pt>
                <c:pt idx="1">
                  <c:v>reverse</c:v>
                </c:pt>
                <c:pt idx="3">
                  <c:v>forward</c:v>
                </c:pt>
                <c:pt idx="4">
                  <c:v>reverse</c:v>
                </c:pt>
                <c:pt idx="6">
                  <c:v>forward</c:v>
                </c:pt>
                <c:pt idx="7">
                  <c:v>reverse</c:v>
                </c:pt>
                <c:pt idx="9">
                  <c:v>forward</c:v>
                </c:pt>
                <c:pt idx="10">
                  <c:v>reverse</c:v>
                </c:pt>
                <c:pt idx="12">
                  <c:v>forward</c:v>
                </c:pt>
                <c:pt idx="13">
                  <c:v>reverse</c:v>
                </c:pt>
              </c:strCache>
            </c:strRef>
          </c:cat>
          <c:val>
            <c:numRef>
              <c:f>Hoja2!$N$44:$N$57</c:f>
              <c:numCache>
                <c:formatCode>0.00%</c:formatCode>
                <c:ptCount val="14"/>
                <c:pt idx="0">
                  <c:v>0.87736666666666674</c:v>
                </c:pt>
                <c:pt idx="1">
                  <c:v>0.12263333333333333</c:v>
                </c:pt>
                <c:pt idx="3">
                  <c:v>0.87493333333333334</c:v>
                </c:pt>
                <c:pt idx="4">
                  <c:v>0.12506666666666666</c:v>
                </c:pt>
                <c:pt idx="6">
                  <c:v>0.51356666666666662</c:v>
                </c:pt>
                <c:pt idx="7">
                  <c:v>0.48643333333333327</c:v>
                </c:pt>
                <c:pt idx="9">
                  <c:v>0.91310000000000002</c:v>
                </c:pt>
                <c:pt idx="10">
                  <c:v>8.6899999999999991E-2</c:v>
                </c:pt>
                <c:pt idx="12">
                  <c:v>0.65816666666666668</c:v>
                </c:pt>
                <c:pt idx="13">
                  <c:v>0.34183333333333338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52857600"/>
        <c:axId val="152875776"/>
      </c:barChart>
      <c:catAx>
        <c:axId val="152857600"/>
        <c:scaling>
          <c:orientation val="minMax"/>
        </c:scaling>
        <c:delete val="0"/>
        <c:axPos val="b"/>
        <c:majorTickMark val="out"/>
        <c:minorTickMark val="none"/>
        <c:tickLblPos val="nextTo"/>
        <c:txPr>
          <a:bodyPr/>
          <a:lstStyle/>
          <a:p>
            <a:pPr>
              <a:defRPr sz="1100"/>
            </a:pPr>
            <a:endParaRPr lang="en-US"/>
          </a:p>
        </c:txPr>
        <c:crossAx val="152875776"/>
        <c:crosses val="autoZero"/>
        <c:auto val="1"/>
        <c:lblAlgn val="ctr"/>
        <c:lblOffset val="100"/>
        <c:noMultiLvlLbl val="0"/>
      </c:catAx>
      <c:valAx>
        <c:axId val="152875776"/>
        <c:scaling>
          <c:orientation val="minMax"/>
        </c:scaling>
        <c:delete val="0"/>
        <c:axPos val="l"/>
        <c:majorGridlines/>
        <c:numFmt formatCode="0%" sourceLinked="0"/>
        <c:majorTickMark val="out"/>
        <c:minorTickMark val="none"/>
        <c:tickLblPos val="nextTo"/>
        <c:txPr>
          <a:bodyPr/>
          <a:lstStyle/>
          <a:p>
            <a:pPr>
              <a:defRPr sz="1050"/>
            </a:pPr>
            <a:endParaRPr lang="en-US"/>
          </a:p>
        </c:txPr>
        <c:crossAx val="152857600"/>
        <c:crosses val="autoZero"/>
        <c:crossBetween val="between"/>
      </c:valAx>
    </c:plotArea>
    <c:plotVisOnly val="1"/>
    <c:dispBlanksAs val="gap"/>
    <c:showDLblsOverMax val="0"/>
  </c:chart>
  <c:externalData r:id="rId2">
    <c:autoUpdate val="0"/>
  </c:externalData>
</c:chartSpace>
</file>

<file path=ppt/charts/chart2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sense!$Q$18</c:f>
              <c:strCache>
                <c:ptCount val="1"/>
                <c:pt idx="0">
                  <c:v>∆rbp35 up</c:v>
                </c:pt>
              </c:strCache>
            </c:strRef>
          </c:tx>
          <c:invertIfNegative val="0"/>
          <c:dPt>
            <c:idx val="1"/>
            <c:invertIfNegative val="0"/>
            <c:bubble3D val="0"/>
            <c:spPr>
              <a:solidFill>
                <a:srgbClr val="FF0000"/>
              </a:solidFill>
            </c:spPr>
          </c:dPt>
          <c:cat>
            <c:strRef>
              <c:f>sense!$M$19:$M$20</c:f>
              <c:strCache>
                <c:ptCount val="2"/>
                <c:pt idx="0">
                  <c:v>forward</c:v>
                </c:pt>
                <c:pt idx="1">
                  <c:v>reverse</c:v>
                </c:pt>
              </c:strCache>
            </c:strRef>
          </c:cat>
          <c:val>
            <c:numRef>
              <c:f>sense!$Q$19:$Q$20</c:f>
              <c:numCache>
                <c:formatCode>0.00%</c:formatCode>
                <c:ptCount val="2"/>
                <c:pt idx="0">
                  <c:v>0.38661785641651414</c:v>
                </c:pt>
                <c:pt idx="1">
                  <c:v>0.61338214358348586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53067904"/>
        <c:axId val="153069440"/>
      </c:barChart>
      <c:catAx>
        <c:axId val="153067904"/>
        <c:scaling>
          <c:orientation val="minMax"/>
        </c:scaling>
        <c:delete val="1"/>
        <c:axPos val="b"/>
        <c:majorTickMark val="out"/>
        <c:minorTickMark val="none"/>
        <c:tickLblPos val="nextTo"/>
        <c:crossAx val="153069440"/>
        <c:crosses val="autoZero"/>
        <c:auto val="1"/>
        <c:lblAlgn val="ctr"/>
        <c:lblOffset val="100"/>
        <c:noMultiLvlLbl val="0"/>
      </c:catAx>
      <c:valAx>
        <c:axId val="153069440"/>
        <c:scaling>
          <c:orientation val="minMax"/>
          <c:max val="1"/>
        </c:scaling>
        <c:delete val="1"/>
        <c:axPos val="l"/>
        <c:majorGridlines/>
        <c:numFmt formatCode="0%" sourceLinked="0"/>
        <c:majorTickMark val="out"/>
        <c:minorTickMark val="none"/>
        <c:tickLblPos val="nextTo"/>
        <c:crossAx val="153067904"/>
        <c:crosses val="autoZero"/>
        <c:crossBetween val="between"/>
      </c:valAx>
    </c:plotArea>
    <c:plotVisOnly val="1"/>
    <c:dispBlanksAs val="gap"/>
    <c:showDLblsOverMax val="0"/>
  </c:chart>
  <c:spPr>
    <a:solidFill>
      <a:schemeClr val="bg1"/>
    </a:solidFill>
    <a:ln>
      <a:solidFill>
        <a:schemeClr val="tx1"/>
      </a:solidFill>
    </a:ln>
  </c:spPr>
  <c:externalData r:id="rId1">
    <c:autoUpdate val="0"/>
  </c:externalData>
</c:chartSpace>
</file>

<file path=ppt/charts/chart2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sense!$Q$21</c:f>
              <c:strCache>
                <c:ptCount val="1"/>
                <c:pt idx="0">
                  <c:v>∆exp5 up</c:v>
                </c:pt>
              </c:strCache>
            </c:strRef>
          </c:tx>
          <c:invertIfNegative val="0"/>
          <c:dPt>
            <c:idx val="1"/>
            <c:invertIfNegative val="0"/>
            <c:bubble3D val="0"/>
            <c:spPr>
              <a:solidFill>
                <a:srgbClr val="FF0000"/>
              </a:solidFill>
            </c:spPr>
          </c:dPt>
          <c:cat>
            <c:strRef>
              <c:f>sense!$M$22:$M$23</c:f>
              <c:strCache>
                <c:ptCount val="2"/>
                <c:pt idx="0">
                  <c:v>forward</c:v>
                </c:pt>
                <c:pt idx="1">
                  <c:v>reverse</c:v>
                </c:pt>
              </c:strCache>
            </c:strRef>
          </c:cat>
          <c:val>
            <c:numRef>
              <c:f>sense!$Q$22:$Q$23</c:f>
              <c:numCache>
                <c:formatCode>0.00%</c:formatCode>
                <c:ptCount val="2"/>
                <c:pt idx="0">
                  <c:v>0.36842105263157893</c:v>
                </c:pt>
                <c:pt idx="1">
                  <c:v>0.63157894736842102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55375104"/>
        <c:axId val="155376640"/>
      </c:barChart>
      <c:catAx>
        <c:axId val="155375104"/>
        <c:scaling>
          <c:orientation val="minMax"/>
        </c:scaling>
        <c:delete val="1"/>
        <c:axPos val="b"/>
        <c:majorTickMark val="out"/>
        <c:minorTickMark val="none"/>
        <c:tickLblPos val="nextTo"/>
        <c:crossAx val="155376640"/>
        <c:crosses val="autoZero"/>
        <c:auto val="1"/>
        <c:lblAlgn val="ctr"/>
        <c:lblOffset val="100"/>
        <c:noMultiLvlLbl val="0"/>
      </c:catAx>
      <c:valAx>
        <c:axId val="155376640"/>
        <c:scaling>
          <c:orientation val="minMax"/>
          <c:max val="1"/>
        </c:scaling>
        <c:delete val="1"/>
        <c:axPos val="l"/>
        <c:majorGridlines/>
        <c:numFmt formatCode="0.00%" sourceLinked="1"/>
        <c:majorTickMark val="out"/>
        <c:minorTickMark val="none"/>
        <c:tickLblPos val="nextTo"/>
        <c:crossAx val="155375104"/>
        <c:crosses val="autoZero"/>
        <c:crossBetween val="between"/>
      </c:valAx>
    </c:plotArea>
    <c:plotVisOnly val="1"/>
    <c:dispBlanksAs val="gap"/>
    <c:showDLblsOverMax val="0"/>
  </c:chart>
  <c:spPr>
    <a:solidFill>
      <a:schemeClr val="bg1"/>
    </a:solidFill>
    <a:ln>
      <a:solidFill>
        <a:schemeClr val="tx1"/>
      </a:solidFill>
    </a:ln>
  </c:sp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 sz="2400"/>
            </a:pPr>
            <a:r>
              <a:rPr lang="en-US" sz="2400" dirty="0" smtClean="0"/>
              <a:t>WT</a:t>
            </a:r>
            <a:endParaRPr lang="en-US" sz="2400" dirty="0"/>
          </a:p>
        </c:rich>
      </c:tx>
      <c:layout/>
      <c:overlay val="0"/>
    </c:title>
    <c:autoTitleDeleted val="0"/>
    <c:plotArea>
      <c:layout/>
      <c:pieChart>
        <c:varyColors val="1"/>
        <c:ser>
          <c:idx val="0"/>
          <c:order val="0"/>
          <c:tx>
            <c:strRef>
              <c:f>'clusters (14nt)'!$A$2</c:f>
              <c:strCache>
                <c:ptCount val="1"/>
                <c:pt idx="0">
                  <c:v>ALL</c:v>
                </c:pt>
              </c:strCache>
            </c:strRef>
          </c:tx>
          <c:dLbls>
            <c:txPr>
              <a:bodyPr/>
              <a:lstStyle/>
              <a:p>
                <a:pPr>
                  <a:defRPr sz="1600"/>
                </a:pPr>
                <a:endParaRPr lang="en-US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0"/>
          </c:dLbls>
          <c:cat>
            <c:strRef>
              <c:f>'clusters (14nt)'!$B$1:$G$1</c:f>
              <c:strCache>
                <c:ptCount val="6"/>
                <c:pt idx="0">
                  <c:v>ncRNA</c:v>
                </c:pt>
                <c:pt idx="1">
                  <c:v>rRNA</c:v>
                </c:pt>
                <c:pt idx="2">
                  <c:v>transposable</c:v>
                </c:pt>
                <c:pt idx="3">
                  <c:v>cDNA</c:v>
                </c:pt>
                <c:pt idx="4">
                  <c:v>introns</c:v>
                </c:pt>
                <c:pt idx="5">
                  <c:v>intergenic</c:v>
                </c:pt>
              </c:strCache>
            </c:strRef>
          </c:cat>
          <c:val>
            <c:numRef>
              <c:f>'clusters (14nt)'!$B$2:$G$2</c:f>
              <c:numCache>
                <c:formatCode>General</c:formatCode>
                <c:ptCount val="6"/>
                <c:pt idx="0">
                  <c:v>368</c:v>
                </c:pt>
                <c:pt idx="1">
                  <c:v>230</c:v>
                </c:pt>
                <c:pt idx="2">
                  <c:v>482</c:v>
                </c:pt>
                <c:pt idx="3">
                  <c:v>2325</c:v>
                </c:pt>
                <c:pt idx="4">
                  <c:v>155</c:v>
                </c:pt>
                <c:pt idx="5">
                  <c:v>571</c:v>
                </c:pt>
              </c:numCache>
            </c:numRef>
          </c:val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0"/>
        </c:dLbls>
        <c:firstSliceAng val="0"/>
      </c:pieChart>
    </c:plotArea>
    <c:plotVisOnly val="1"/>
    <c:dispBlanksAs val="gap"/>
    <c:showDLblsOverMax val="0"/>
  </c:chart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'clusters (14nt)'!$A$3</c:f>
              <c:strCache>
                <c:ptCount val="1"/>
                <c:pt idx="0">
                  <c:v>∆exp5 down</c:v>
                </c:pt>
              </c:strCache>
            </c:strRef>
          </c:tx>
          <c:invertIfNegative val="0"/>
          <c:cat>
            <c:strRef>
              <c:f>'clusters (14nt)'!$B$1:$G$1</c:f>
              <c:strCache>
                <c:ptCount val="6"/>
                <c:pt idx="0">
                  <c:v>ncRNA</c:v>
                </c:pt>
                <c:pt idx="1">
                  <c:v>rRNA</c:v>
                </c:pt>
                <c:pt idx="2">
                  <c:v>transposable</c:v>
                </c:pt>
                <c:pt idx="3">
                  <c:v>cDNA</c:v>
                </c:pt>
                <c:pt idx="4">
                  <c:v>introns</c:v>
                </c:pt>
                <c:pt idx="5">
                  <c:v>intergenic</c:v>
                </c:pt>
              </c:strCache>
            </c:strRef>
          </c:cat>
          <c:val>
            <c:numRef>
              <c:f>'clusters (14nt)'!$B$3:$G$3</c:f>
              <c:numCache>
                <c:formatCode>General</c:formatCode>
                <c:ptCount val="6"/>
                <c:pt idx="0">
                  <c:v>10</c:v>
                </c:pt>
                <c:pt idx="1">
                  <c:v>8</c:v>
                </c:pt>
                <c:pt idx="2">
                  <c:v>1</c:v>
                </c:pt>
                <c:pt idx="3">
                  <c:v>91</c:v>
                </c:pt>
                <c:pt idx="4">
                  <c:v>7</c:v>
                </c:pt>
                <c:pt idx="5">
                  <c:v>19</c:v>
                </c:pt>
              </c:numCache>
            </c:numRef>
          </c:val>
        </c:ser>
        <c:ser>
          <c:idx val="1"/>
          <c:order val="1"/>
          <c:tx>
            <c:strRef>
              <c:f>'clusters (14nt)'!$A$4</c:f>
              <c:strCache>
                <c:ptCount val="1"/>
                <c:pt idx="0">
                  <c:v>∆exp5 up</c:v>
                </c:pt>
              </c:strCache>
            </c:strRef>
          </c:tx>
          <c:invertIfNegative val="0"/>
          <c:cat>
            <c:strRef>
              <c:f>'clusters (14nt)'!$B$1:$G$1</c:f>
              <c:strCache>
                <c:ptCount val="6"/>
                <c:pt idx="0">
                  <c:v>ncRNA</c:v>
                </c:pt>
                <c:pt idx="1">
                  <c:v>rRNA</c:v>
                </c:pt>
                <c:pt idx="2">
                  <c:v>transposable</c:v>
                </c:pt>
                <c:pt idx="3">
                  <c:v>cDNA</c:v>
                </c:pt>
                <c:pt idx="4">
                  <c:v>introns</c:v>
                </c:pt>
                <c:pt idx="5">
                  <c:v>intergenic</c:v>
                </c:pt>
              </c:strCache>
            </c:strRef>
          </c:cat>
          <c:val>
            <c:numRef>
              <c:f>'clusters (14nt)'!$B$4:$G$4</c:f>
              <c:numCache>
                <c:formatCode>General</c:formatCode>
                <c:ptCount val="6"/>
                <c:pt idx="0">
                  <c:v>0</c:v>
                </c:pt>
                <c:pt idx="1">
                  <c:v>1</c:v>
                </c:pt>
                <c:pt idx="2">
                  <c:v>41</c:v>
                </c:pt>
                <c:pt idx="3">
                  <c:v>29</c:v>
                </c:pt>
                <c:pt idx="4">
                  <c:v>1</c:v>
                </c:pt>
                <c:pt idx="5">
                  <c:v>7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43078912"/>
        <c:axId val="143080448"/>
      </c:barChart>
      <c:catAx>
        <c:axId val="143078912"/>
        <c:scaling>
          <c:orientation val="minMax"/>
        </c:scaling>
        <c:delete val="0"/>
        <c:axPos val="b"/>
        <c:majorTickMark val="out"/>
        <c:minorTickMark val="none"/>
        <c:tickLblPos val="nextTo"/>
        <c:txPr>
          <a:bodyPr/>
          <a:lstStyle/>
          <a:p>
            <a:pPr>
              <a:defRPr sz="1400"/>
            </a:pPr>
            <a:endParaRPr lang="en-US"/>
          </a:p>
        </c:txPr>
        <c:crossAx val="143080448"/>
        <c:crosses val="autoZero"/>
        <c:auto val="1"/>
        <c:lblAlgn val="ctr"/>
        <c:lblOffset val="100"/>
        <c:noMultiLvlLbl val="0"/>
      </c:catAx>
      <c:valAx>
        <c:axId val="143080448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400"/>
            </a:pPr>
            <a:endParaRPr lang="en-US"/>
          </a:p>
        </c:txPr>
        <c:crossAx val="143078912"/>
        <c:crosses val="autoZero"/>
        <c:crossBetween val="between"/>
      </c:valAx>
    </c:plotArea>
    <c:legend>
      <c:legendPos val="r"/>
      <c:layout/>
      <c:overlay val="0"/>
      <c:txPr>
        <a:bodyPr/>
        <a:lstStyle/>
        <a:p>
          <a:pPr>
            <a:defRPr sz="1400"/>
          </a:pPr>
          <a:endParaRPr lang="en-US"/>
        </a:p>
      </c:txPr>
    </c:legend>
    <c:plotVisOnly val="1"/>
    <c:dispBlanksAs val="gap"/>
    <c:showDLblsOverMax val="0"/>
  </c:chart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'clusters (14nt)'!$A$5</c:f>
              <c:strCache>
                <c:ptCount val="1"/>
                <c:pt idx="0">
                  <c:v>∆rbp35 down</c:v>
                </c:pt>
              </c:strCache>
            </c:strRef>
          </c:tx>
          <c:invertIfNegative val="0"/>
          <c:cat>
            <c:strRef>
              <c:f>'clusters (14nt)'!$B$1:$G$1</c:f>
              <c:strCache>
                <c:ptCount val="6"/>
                <c:pt idx="0">
                  <c:v>ncRNA</c:v>
                </c:pt>
                <c:pt idx="1">
                  <c:v>rRNA</c:v>
                </c:pt>
                <c:pt idx="2">
                  <c:v>transposable</c:v>
                </c:pt>
                <c:pt idx="3">
                  <c:v>cDNA</c:v>
                </c:pt>
                <c:pt idx="4">
                  <c:v>introns</c:v>
                </c:pt>
                <c:pt idx="5">
                  <c:v>intergenic</c:v>
                </c:pt>
              </c:strCache>
            </c:strRef>
          </c:cat>
          <c:val>
            <c:numRef>
              <c:f>'clusters (14nt)'!$B$5:$G$5</c:f>
              <c:numCache>
                <c:formatCode>General</c:formatCode>
                <c:ptCount val="6"/>
                <c:pt idx="0">
                  <c:v>0</c:v>
                </c:pt>
                <c:pt idx="1">
                  <c:v>2</c:v>
                </c:pt>
                <c:pt idx="2">
                  <c:v>172</c:v>
                </c:pt>
                <c:pt idx="3">
                  <c:v>68</c:v>
                </c:pt>
                <c:pt idx="4">
                  <c:v>3</c:v>
                </c:pt>
                <c:pt idx="5">
                  <c:v>18</c:v>
                </c:pt>
              </c:numCache>
            </c:numRef>
          </c:val>
        </c:ser>
        <c:ser>
          <c:idx val="1"/>
          <c:order val="1"/>
          <c:tx>
            <c:strRef>
              <c:f>'clusters (14nt)'!$A$6</c:f>
              <c:strCache>
                <c:ptCount val="1"/>
                <c:pt idx="0">
                  <c:v>∆rbp35 up</c:v>
                </c:pt>
              </c:strCache>
            </c:strRef>
          </c:tx>
          <c:invertIfNegative val="0"/>
          <c:cat>
            <c:strRef>
              <c:f>'clusters (14nt)'!$B$1:$G$1</c:f>
              <c:strCache>
                <c:ptCount val="6"/>
                <c:pt idx="0">
                  <c:v>ncRNA</c:v>
                </c:pt>
                <c:pt idx="1">
                  <c:v>rRNA</c:v>
                </c:pt>
                <c:pt idx="2">
                  <c:v>transposable</c:v>
                </c:pt>
                <c:pt idx="3">
                  <c:v>cDNA</c:v>
                </c:pt>
                <c:pt idx="4">
                  <c:v>introns</c:v>
                </c:pt>
                <c:pt idx="5">
                  <c:v>intergenic</c:v>
                </c:pt>
              </c:strCache>
            </c:strRef>
          </c:cat>
          <c:val>
            <c:numRef>
              <c:f>'clusters (14nt)'!$B$6:$G$6</c:f>
              <c:numCache>
                <c:formatCode>General</c:formatCode>
                <c:ptCount val="6"/>
                <c:pt idx="0">
                  <c:v>195</c:v>
                </c:pt>
                <c:pt idx="1">
                  <c:v>1</c:v>
                </c:pt>
                <c:pt idx="2">
                  <c:v>4</c:v>
                </c:pt>
                <c:pt idx="3">
                  <c:v>128</c:v>
                </c:pt>
                <c:pt idx="4">
                  <c:v>8</c:v>
                </c:pt>
                <c:pt idx="5">
                  <c:v>29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43126912"/>
        <c:axId val="143128448"/>
      </c:barChart>
      <c:catAx>
        <c:axId val="143126912"/>
        <c:scaling>
          <c:orientation val="minMax"/>
        </c:scaling>
        <c:delete val="0"/>
        <c:axPos val="b"/>
        <c:majorTickMark val="out"/>
        <c:minorTickMark val="none"/>
        <c:tickLblPos val="nextTo"/>
        <c:txPr>
          <a:bodyPr/>
          <a:lstStyle/>
          <a:p>
            <a:pPr>
              <a:defRPr sz="1400"/>
            </a:pPr>
            <a:endParaRPr lang="en-US"/>
          </a:p>
        </c:txPr>
        <c:crossAx val="143128448"/>
        <c:crosses val="autoZero"/>
        <c:auto val="1"/>
        <c:lblAlgn val="ctr"/>
        <c:lblOffset val="100"/>
        <c:noMultiLvlLbl val="0"/>
      </c:catAx>
      <c:valAx>
        <c:axId val="143128448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400"/>
            </a:pPr>
            <a:endParaRPr lang="en-US"/>
          </a:p>
        </c:txPr>
        <c:crossAx val="143126912"/>
        <c:crosses val="autoZero"/>
        <c:crossBetween val="between"/>
      </c:valAx>
    </c:plotArea>
    <c:legend>
      <c:legendPos val="r"/>
      <c:layout/>
      <c:overlay val="0"/>
      <c:txPr>
        <a:bodyPr/>
        <a:lstStyle/>
        <a:p>
          <a:pPr>
            <a:defRPr sz="1400"/>
          </a:pPr>
          <a:endParaRPr lang="en-US"/>
        </a:p>
      </c:txPr>
    </c:legend>
    <c:plotVisOnly val="1"/>
    <c:dispBlanksAs val="gap"/>
    <c:showDLblsOverMax val="0"/>
  </c:chart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Hoja2!$A$15</c:f>
              <c:strCache>
                <c:ptCount val="1"/>
                <c:pt idx="0">
                  <c:v>WT</c:v>
                </c:pt>
              </c:strCache>
            </c:strRef>
          </c:tx>
          <c:dLbls>
            <c:txPr>
              <a:bodyPr/>
              <a:lstStyle/>
              <a:p>
                <a:pPr>
                  <a:defRPr sz="1800"/>
                </a:pPr>
                <a:endParaRPr lang="en-US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1"/>
          </c:dLbls>
          <c:cat>
            <c:strRef>
              <c:f>Hoja2!$I$1:$J$1</c:f>
              <c:strCache>
                <c:ptCount val="2"/>
                <c:pt idx="0">
                  <c:v>unknown</c:v>
                </c:pt>
                <c:pt idx="1">
                  <c:v>known</c:v>
                </c:pt>
              </c:strCache>
            </c:strRef>
          </c:cat>
          <c:val>
            <c:numRef>
              <c:f>Hoja2!$I$15:$J$15</c:f>
              <c:numCache>
                <c:formatCode>0.00%</c:formatCode>
                <c:ptCount val="2"/>
                <c:pt idx="0">
                  <c:v>0.67079766225767212</c:v>
                </c:pt>
                <c:pt idx="1">
                  <c:v>0.32920233774232782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plotVisOnly val="1"/>
    <c:dispBlanksAs val="gap"/>
    <c:showDLblsOverMax val="0"/>
  </c:chart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pieChart>
        <c:varyColors val="1"/>
        <c:ser>
          <c:idx val="0"/>
          <c:order val="0"/>
          <c:tx>
            <c:strRef>
              <c:f>Hoja2!$A$15</c:f>
              <c:strCache>
                <c:ptCount val="1"/>
                <c:pt idx="0">
                  <c:v>WT</c:v>
                </c:pt>
              </c:strCache>
            </c:strRef>
          </c:tx>
          <c:dLbls>
            <c:txPr>
              <a:bodyPr/>
              <a:lstStyle/>
              <a:p>
                <a:pPr>
                  <a:defRPr sz="1800"/>
                </a:pPr>
                <a:endParaRPr lang="en-US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1"/>
          </c:dLbls>
          <c:cat>
            <c:strRef>
              <c:f>Hoja2!$I$1:$J$1</c:f>
              <c:strCache>
                <c:ptCount val="2"/>
                <c:pt idx="0">
                  <c:v>unknown</c:v>
                </c:pt>
                <c:pt idx="1">
                  <c:v>known</c:v>
                </c:pt>
              </c:strCache>
            </c:strRef>
          </c:cat>
          <c:val>
            <c:numRef>
              <c:f>Hoja2!$I$15:$J$15</c:f>
              <c:numCache>
                <c:formatCode>0.00%</c:formatCode>
                <c:ptCount val="2"/>
                <c:pt idx="0">
                  <c:v>0.67079766225767212</c:v>
                </c:pt>
                <c:pt idx="1">
                  <c:v>0.32920233774232782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plotVisOnly val="1"/>
    <c:dispBlanksAs val="gap"/>
    <c:showDLblsOverMax val="0"/>
  </c:chart>
  <c:externalData r:id="rId2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pieChart>
        <c:varyColors val="1"/>
        <c:ser>
          <c:idx val="0"/>
          <c:order val="0"/>
          <c:tx>
            <c:strRef>
              <c:f>Hoja2!$A$34</c:f>
              <c:strCache>
                <c:ptCount val="1"/>
                <c:pt idx="0">
                  <c:v>WT</c:v>
                </c:pt>
              </c:strCache>
            </c:strRef>
          </c:tx>
          <c:dLbls>
            <c:dLbl>
              <c:idx val="5"/>
              <c:layout>
                <c:manualLayout>
                  <c:x val="1.3459444444444445E-3"/>
                  <c:y val="-0.11750021367521367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</c:dLbl>
            <c:numFmt formatCode="0.0%" sourceLinked="0"/>
            <c:txPr>
              <a:bodyPr/>
              <a:lstStyle/>
              <a:p>
                <a:pPr>
                  <a:defRPr sz="1600"/>
                </a:pPr>
                <a:endParaRPr lang="en-US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1"/>
          </c:dLbls>
          <c:cat>
            <c:strRef>
              <c:f>Hoja2!$B$20:$H$20</c:f>
              <c:strCache>
                <c:ptCount val="7"/>
                <c:pt idx="0">
                  <c:v>ncRNA</c:v>
                </c:pt>
                <c:pt idx="1">
                  <c:v>rRNA</c:v>
                </c:pt>
                <c:pt idx="2">
                  <c:v>transposable</c:v>
                </c:pt>
                <c:pt idx="3">
                  <c:v>cDNA</c:v>
                </c:pt>
                <c:pt idx="4">
                  <c:v>introns</c:v>
                </c:pt>
                <c:pt idx="5">
                  <c:v>intergenic</c:v>
                </c:pt>
                <c:pt idx="6">
                  <c:v>naEST</c:v>
                </c:pt>
              </c:strCache>
            </c:strRef>
          </c:cat>
          <c:val>
            <c:numRef>
              <c:f>Hoja2!$B$34:$H$34</c:f>
              <c:numCache>
                <c:formatCode>0.00%</c:formatCode>
                <c:ptCount val="7"/>
                <c:pt idx="0">
                  <c:v>4.9071744551993889E-3</c:v>
                </c:pt>
                <c:pt idx="1">
                  <c:v>4.9502462248003386E-2</c:v>
                </c:pt>
                <c:pt idx="2">
                  <c:v>0.20339903850352822</c:v>
                </c:pt>
                <c:pt idx="3">
                  <c:v>8.995028011245898E-2</c:v>
                </c:pt>
                <c:pt idx="4">
                  <c:v>1.5037529168514584E-3</c:v>
                </c:pt>
                <c:pt idx="5">
                  <c:v>3.929665635629985E-3</c:v>
                </c:pt>
                <c:pt idx="6">
                  <c:v>0.11387673763028455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plotVisOnly val="1"/>
    <c:dispBlanksAs val="gap"/>
    <c:showDLblsOverMax val="0"/>
  </c:chart>
  <c:externalData r:id="rId2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Sheet1!$K$9</c:f>
              <c:strCache>
                <c:ptCount val="1"/>
                <c:pt idx="0">
                  <c:v>∆exp5 down</c:v>
                </c:pt>
              </c:strCache>
            </c:strRef>
          </c:tx>
          <c:invertIfNegative val="0"/>
          <c:cat>
            <c:strRef>
              <c:f>Sheet1!$L$8:$S$8</c:f>
              <c:strCache>
                <c:ptCount val="8"/>
                <c:pt idx="0">
                  <c:v>ncRNA</c:v>
                </c:pt>
                <c:pt idx="1">
                  <c:v>rRNA</c:v>
                </c:pt>
                <c:pt idx="2">
                  <c:v>transposable</c:v>
                </c:pt>
                <c:pt idx="3">
                  <c:v>cDNA</c:v>
                </c:pt>
                <c:pt idx="4">
                  <c:v>introns</c:v>
                </c:pt>
                <c:pt idx="5">
                  <c:v>intergenic</c:v>
                </c:pt>
                <c:pt idx="6">
                  <c:v>naEST</c:v>
                </c:pt>
                <c:pt idx="7">
                  <c:v>unknown</c:v>
                </c:pt>
              </c:strCache>
            </c:strRef>
          </c:cat>
          <c:val>
            <c:numRef>
              <c:f>Sheet1!$L$9:$S$9</c:f>
              <c:numCache>
                <c:formatCode>0%</c:formatCode>
                <c:ptCount val="8"/>
                <c:pt idx="0">
                  <c:v>1.9313304721030045E-2</c:v>
                </c:pt>
                <c:pt idx="1">
                  <c:v>0.14704680155323932</c:v>
                </c:pt>
                <c:pt idx="2">
                  <c:v>1.2977723278152463E-2</c:v>
                </c:pt>
                <c:pt idx="3">
                  <c:v>9.1661557326793375E-2</c:v>
                </c:pt>
                <c:pt idx="4">
                  <c:v>1.1751481708563254E-2</c:v>
                </c:pt>
                <c:pt idx="5">
                  <c:v>7.5618230124667894E-3</c:v>
                </c:pt>
                <c:pt idx="6">
                  <c:v>0.15246270181892499</c:v>
                </c:pt>
                <c:pt idx="7">
                  <c:v>0.55722460658082973</c:v>
                </c:pt>
              </c:numCache>
            </c:numRef>
          </c:val>
        </c:ser>
        <c:ser>
          <c:idx val="1"/>
          <c:order val="1"/>
          <c:tx>
            <c:strRef>
              <c:f>Sheet1!$K$10</c:f>
              <c:strCache>
                <c:ptCount val="1"/>
                <c:pt idx="0">
                  <c:v>∆exp5 up</c:v>
                </c:pt>
              </c:strCache>
            </c:strRef>
          </c:tx>
          <c:invertIfNegative val="0"/>
          <c:cat>
            <c:strRef>
              <c:f>Sheet1!$L$8:$S$8</c:f>
              <c:strCache>
                <c:ptCount val="8"/>
                <c:pt idx="0">
                  <c:v>ncRNA</c:v>
                </c:pt>
                <c:pt idx="1">
                  <c:v>rRNA</c:v>
                </c:pt>
                <c:pt idx="2">
                  <c:v>transposable</c:v>
                </c:pt>
                <c:pt idx="3">
                  <c:v>cDNA</c:v>
                </c:pt>
                <c:pt idx="4">
                  <c:v>introns</c:v>
                </c:pt>
                <c:pt idx="5">
                  <c:v>intergenic</c:v>
                </c:pt>
                <c:pt idx="6">
                  <c:v>naEST</c:v>
                </c:pt>
                <c:pt idx="7">
                  <c:v>unknown</c:v>
                </c:pt>
              </c:strCache>
            </c:strRef>
          </c:cat>
          <c:val>
            <c:numRef>
              <c:f>Sheet1!$L$10:$S$10</c:f>
              <c:numCache>
                <c:formatCode>0%</c:formatCode>
                <c:ptCount val="8"/>
                <c:pt idx="0">
                  <c:v>0</c:v>
                </c:pt>
                <c:pt idx="1">
                  <c:v>5.2455889365760613E-3</c:v>
                </c:pt>
                <c:pt idx="2">
                  <c:v>4.2918454935622317E-3</c:v>
                </c:pt>
                <c:pt idx="3">
                  <c:v>3.6242250834525515E-2</c:v>
                </c:pt>
                <c:pt idx="4">
                  <c:v>0</c:v>
                </c:pt>
                <c:pt idx="5">
                  <c:v>0</c:v>
                </c:pt>
                <c:pt idx="6">
                  <c:v>5.4363376251788269E-2</c:v>
                </c:pt>
                <c:pt idx="7">
                  <c:v>0.89985693848354797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43318016"/>
        <c:axId val="143393536"/>
      </c:barChart>
      <c:catAx>
        <c:axId val="143318016"/>
        <c:scaling>
          <c:orientation val="minMax"/>
        </c:scaling>
        <c:delete val="0"/>
        <c:axPos val="b"/>
        <c:majorTickMark val="out"/>
        <c:minorTickMark val="none"/>
        <c:tickLblPos val="nextTo"/>
        <c:txPr>
          <a:bodyPr/>
          <a:lstStyle/>
          <a:p>
            <a:pPr>
              <a:defRPr sz="1400"/>
            </a:pPr>
            <a:endParaRPr lang="en-US"/>
          </a:p>
        </c:txPr>
        <c:crossAx val="143393536"/>
        <c:crosses val="autoZero"/>
        <c:auto val="1"/>
        <c:lblAlgn val="ctr"/>
        <c:lblOffset val="100"/>
        <c:noMultiLvlLbl val="0"/>
      </c:catAx>
      <c:valAx>
        <c:axId val="143393536"/>
        <c:scaling>
          <c:orientation val="minMax"/>
        </c:scaling>
        <c:delete val="0"/>
        <c:axPos val="l"/>
        <c:majorGridlines/>
        <c:numFmt formatCode="0%" sourceLinked="1"/>
        <c:majorTickMark val="out"/>
        <c:minorTickMark val="none"/>
        <c:tickLblPos val="nextTo"/>
        <c:txPr>
          <a:bodyPr/>
          <a:lstStyle/>
          <a:p>
            <a:pPr>
              <a:defRPr sz="1400"/>
            </a:pPr>
            <a:endParaRPr lang="en-US"/>
          </a:p>
        </c:txPr>
        <c:crossAx val="143318016"/>
        <c:crosses val="autoZero"/>
        <c:crossBetween val="between"/>
      </c:valAx>
    </c:plotArea>
    <c:legend>
      <c:legendPos val="r"/>
      <c:layout/>
      <c:overlay val="0"/>
      <c:txPr>
        <a:bodyPr/>
        <a:lstStyle/>
        <a:p>
          <a:pPr>
            <a:defRPr sz="1400"/>
          </a:pPr>
          <a:endParaRPr lang="en-US"/>
        </a:p>
      </c:txPr>
    </c:legend>
    <c:plotVisOnly val="1"/>
    <c:dispBlanksAs val="gap"/>
    <c:showDLblsOverMax val="0"/>
  </c:chart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48310E-2135-4281-9543-9CA06C31B9E0}" type="datetimeFigureOut">
              <a:rPr lang="es-ES" smtClean="0"/>
              <a:t>08/06/2015</a:t>
            </a:fld>
            <a:endParaRPr lang="es-ES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BE78E0-8AF9-4C58-8B4C-B80F7D6B176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919534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err="1" smtClean="0"/>
              <a:t>Magnaporthe</a:t>
            </a:r>
            <a:r>
              <a:rPr lang="en-US" sz="1200" dirty="0" smtClean="0"/>
              <a:t> </a:t>
            </a:r>
            <a:r>
              <a:rPr lang="en-US" sz="1200" dirty="0" err="1" smtClean="0"/>
              <a:t>oryzae</a:t>
            </a:r>
            <a:r>
              <a:rPr lang="en-US" sz="1200" dirty="0" smtClean="0"/>
              <a:t> is an </a:t>
            </a:r>
            <a:r>
              <a:rPr lang="en-US" sz="1200" dirty="0" err="1" smtClean="0"/>
              <a:t>ascomycete</a:t>
            </a:r>
            <a:r>
              <a:rPr lang="en-US" sz="1200" dirty="0" smtClean="0"/>
              <a:t> fungus that infects rice, it is</a:t>
            </a:r>
            <a:r>
              <a:rPr lang="en-US" sz="1200" baseline="0" dirty="0" smtClean="0"/>
              <a:t> worldwide </a:t>
            </a:r>
            <a:r>
              <a:rPr lang="en-US" sz="1200" baseline="0" dirty="0" err="1" smtClean="0"/>
              <a:t>speard</a:t>
            </a:r>
            <a:r>
              <a:rPr lang="en-US" sz="1200" baseline="0" dirty="0" smtClean="0"/>
              <a:t> and can infect different rice tissues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BE78E0-8AF9-4C58-8B4C-B80F7D6B1763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771102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So, we want to know something more about these mutants.</a:t>
            </a:r>
            <a:r>
              <a:rPr lang="en-US" baseline="0" dirty="0" smtClean="0"/>
              <a:t> We have performed a </a:t>
            </a:r>
            <a:r>
              <a:rPr lang="en-US" baseline="0" dirty="0" err="1" smtClean="0"/>
              <a:t>poyadenylation</a:t>
            </a:r>
            <a:r>
              <a:rPr lang="en-US" baseline="0" dirty="0" smtClean="0"/>
              <a:t> sites sequencing, in order to know the role of Rbp35 in alternative polyadenylation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BE78E0-8AF9-4C58-8B4C-B80F7D6B1763}" type="slidenum">
              <a:rPr lang="es-ES" smtClean="0"/>
              <a:t>11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616906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And a </a:t>
            </a:r>
            <a:r>
              <a:rPr lang="en-US" dirty="0" err="1" smtClean="0"/>
              <a:t>smallRNA</a:t>
            </a:r>
            <a:r>
              <a:rPr lang="en-US" baseline="0" dirty="0" smtClean="0"/>
              <a:t> sequencing, in order to know how exp5 and rbp35 regulate the non-coding RNA population in </a:t>
            </a:r>
            <a:r>
              <a:rPr lang="en-US" baseline="0" dirty="0" err="1" smtClean="0"/>
              <a:t>magnaporthe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oryzae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BE78E0-8AF9-4C58-8B4C-B80F7D6B1763}" type="slidenum">
              <a:rPr lang="es-ES" smtClean="0"/>
              <a:t>12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105742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are also </a:t>
            </a:r>
            <a:r>
              <a:rPr lang="en-US" dirty="0" err="1" smtClean="0"/>
              <a:t>studing</a:t>
            </a:r>
            <a:r>
              <a:rPr lang="en-US" baseline="0" dirty="0" smtClean="0"/>
              <a:t> the evolutionary history of several protein complexes in fungi, but we are not seeing this in this today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BE78E0-8AF9-4C58-8B4C-B80F7D6B1763}" type="slidenum">
              <a:rPr lang="es-ES" smtClean="0"/>
              <a:t>13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105742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BE78E0-8AF9-4C58-8B4C-B80F7D6B1763}" type="slidenum">
              <a:rPr lang="es-ES" smtClean="0"/>
              <a:t>15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063613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APA - </a:t>
            </a:r>
            <a:endParaRPr lang="en-U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20E57CD-623C-49AF-8B1D-F16FE921C4FC}" type="slidenum">
              <a:rPr lang="en-GB" smtClean="0">
                <a:solidFill>
                  <a:prstClr val="black"/>
                </a:solidFill>
              </a:rPr>
              <a:pPr>
                <a:defRPr/>
              </a:pPr>
              <a:t>16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14036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APA - </a:t>
            </a:r>
            <a:endParaRPr lang="en-U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20E57CD-623C-49AF-8B1D-F16FE921C4FC}" type="slidenum">
              <a:rPr lang="en-GB" smtClean="0">
                <a:solidFill>
                  <a:prstClr val="black"/>
                </a:solidFill>
              </a:rPr>
              <a:pPr>
                <a:defRPr/>
              </a:pPr>
              <a:t>17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14036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how a typical mapping</a:t>
            </a:r>
            <a:r>
              <a:rPr lang="en-US" baseline="0" dirty="0" smtClean="0"/>
              <a:t> on a gene look like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BE78E0-8AF9-4C58-8B4C-B80F7D6B1763}" type="slidenum">
              <a:rPr lang="es-ES" smtClean="0"/>
              <a:t>18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565931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BE78E0-8AF9-4C58-8B4C-B80F7D6B1763}" type="slidenum">
              <a:rPr lang="es-ES" smtClean="0"/>
              <a:t>19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4182181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 smtClean="0"/>
              <a:t>Also</a:t>
            </a:r>
            <a:r>
              <a:rPr lang="es-ES" dirty="0" smtClean="0"/>
              <a:t>,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nucleotide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profile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around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poly</a:t>
            </a:r>
            <a:r>
              <a:rPr lang="es-ES" baseline="0" dirty="0" smtClean="0"/>
              <a:t>(A) </a:t>
            </a:r>
            <a:r>
              <a:rPr lang="es-ES" baseline="0" dirty="0" err="1" smtClean="0"/>
              <a:t>site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different</a:t>
            </a:r>
            <a:r>
              <a:rPr lang="es-ES" baseline="0" dirty="0" smtClean="0"/>
              <a:t>. </a:t>
            </a:r>
            <a:r>
              <a:rPr lang="es-ES" baseline="0" dirty="0" err="1" smtClean="0"/>
              <a:t>Here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you</a:t>
            </a:r>
            <a:r>
              <a:rPr lang="es-ES" baseline="0" dirty="0" smtClean="0"/>
              <a:t> can </a:t>
            </a:r>
            <a:r>
              <a:rPr lang="es-ES" baseline="0" dirty="0" err="1" smtClean="0"/>
              <a:t>see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yeast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elements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well</a:t>
            </a:r>
            <a:r>
              <a:rPr lang="es-ES" baseline="0" dirty="0" smtClean="0"/>
              <a:t> </a:t>
            </a:r>
            <a:r>
              <a:rPr lang="es-ES" baseline="0" dirty="0" err="1" smtClean="0"/>
              <a:t>described</a:t>
            </a:r>
            <a:r>
              <a:rPr lang="es-ES" baseline="0" dirty="0" smtClean="0"/>
              <a:t> in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literature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BE78E0-8AF9-4C58-8B4C-B80F7D6B1763}" type="slidenum">
              <a:rPr lang="es-ES" smtClean="0"/>
              <a:t>23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154148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 smtClean="0"/>
              <a:t>But</a:t>
            </a:r>
            <a:r>
              <a:rPr lang="es-ES" dirty="0" smtClean="0"/>
              <a:t> in </a:t>
            </a:r>
            <a:r>
              <a:rPr lang="es-ES" dirty="0" err="1" smtClean="0"/>
              <a:t>M.oryzae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find</a:t>
            </a:r>
            <a:r>
              <a:rPr lang="es-ES" baseline="0" dirty="0" smtClean="0"/>
              <a:t> a </a:t>
            </a:r>
            <a:r>
              <a:rPr lang="es-ES" baseline="0" dirty="0" err="1" smtClean="0"/>
              <a:t>different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situation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With</a:t>
            </a:r>
            <a:r>
              <a:rPr lang="es-ES" baseline="0" dirty="0" smtClean="0"/>
              <a:t> a </a:t>
            </a:r>
            <a:r>
              <a:rPr lang="es-ES" baseline="0" dirty="0" err="1" smtClean="0"/>
              <a:t>different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cut-site</a:t>
            </a:r>
            <a:r>
              <a:rPr lang="es-ES" baseline="0" dirty="0" smtClean="0"/>
              <a:t>.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down-stream</a:t>
            </a:r>
            <a:r>
              <a:rPr lang="es-ES" baseline="0" dirty="0" smtClean="0"/>
              <a:t> U-</a:t>
            </a:r>
            <a:r>
              <a:rPr lang="es-ES" baseline="0" dirty="0" err="1" smtClean="0"/>
              <a:t>rich</a:t>
            </a:r>
            <a:r>
              <a:rPr lang="es-ES" baseline="0" dirty="0" smtClean="0"/>
              <a:t> </a:t>
            </a:r>
            <a:r>
              <a:rPr lang="es-ES" baseline="0" dirty="0" err="1" smtClean="0"/>
              <a:t>region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missing</a:t>
            </a:r>
            <a:r>
              <a:rPr lang="es-ES" baseline="0" dirty="0" smtClean="0"/>
              <a:t>, and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upstream</a:t>
            </a:r>
            <a:r>
              <a:rPr lang="es-ES" baseline="0" dirty="0" smtClean="0"/>
              <a:t> Au-</a:t>
            </a:r>
            <a:r>
              <a:rPr lang="es-ES" baseline="0" dirty="0" err="1" smtClean="0"/>
              <a:t>rich</a:t>
            </a:r>
            <a:r>
              <a:rPr lang="es-ES" baseline="0" dirty="0" smtClean="0"/>
              <a:t> </a:t>
            </a:r>
            <a:r>
              <a:rPr lang="es-ES" baseline="0" dirty="0" err="1" smtClean="0"/>
              <a:t>region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replace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by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two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specific</a:t>
            </a:r>
            <a:r>
              <a:rPr lang="es-ES" baseline="0" dirty="0" smtClean="0"/>
              <a:t> </a:t>
            </a:r>
            <a:r>
              <a:rPr lang="es-ES" baseline="0" dirty="0" err="1" smtClean="0"/>
              <a:t>elements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BE78E0-8AF9-4C58-8B4C-B80F7D6B1763}" type="slidenum">
              <a:rPr lang="es-ES" smtClean="0"/>
              <a:t>24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154148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Magnaporthe</a:t>
            </a:r>
            <a:r>
              <a:rPr lang="en-US" dirty="0" smtClean="0"/>
              <a:t> life cycle</a:t>
            </a:r>
            <a:r>
              <a:rPr lang="en-US" baseline="0" dirty="0" smtClean="0"/>
              <a:t> starts with a spore landing on the plant, from where a puncturing structure called “</a:t>
            </a:r>
            <a:r>
              <a:rPr lang="en-US" baseline="0" dirty="0" err="1" smtClean="0"/>
              <a:t>appressorium</a:t>
            </a:r>
            <a:r>
              <a:rPr lang="en-US" baseline="0" dirty="0" smtClean="0"/>
              <a:t>” is developed. The fungus then penetrate the cells, reproduces and the cycle starts over again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BE78E0-8AF9-4C58-8B4C-B80F7D6B1763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0505456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BE78E0-8AF9-4C58-8B4C-B80F7D6B1763}" type="slidenum">
              <a:rPr lang="es-ES" smtClean="0"/>
              <a:t>25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042368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BE78E0-8AF9-4C58-8B4C-B80F7D6B1763}" type="slidenum">
              <a:rPr lang="es-ES" smtClean="0"/>
              <a:t>26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042368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BE78E0-8AF9-4C58-8B4C-B80F7D6B1763}" type="slidenum">
              <a:rPr lang="es-ES" smtClean="0"/>
              <a:t>27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042368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A607DA-261F-484E-9E27-84F341EC9699}" type="slidenum">
              <a:rPr lang="en-CA" smtClean="0"/>
              <a:pPr/>
              <a:t>28</a:t>
            </a:fld>
            <a:endParaRPr lang="en-CA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A607DA-261F-484E-9E27-84F341EC9699}" type="slidenum">
              <a:rPr lang="en-CA" smtClean="0"/>
              <a:pPr/>
              <a:t>29</a:t>
            </a:fld>
            <a:endParaRPr lang="en-CA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CA" dirty="0" smtClean="0"/>
              <a:t>The</a:t>
            </a:r>
            <a:r>
              <a:rPr lang="en-CA" baseline="0" dirty="0" smtClean="0"/>
              <a:t> polyadenylation machinery in the fungal kingdom is characterized but a protein Hrp1, known to bin AU-rich region in yeast. 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A607DA-261F-484E-9E27-84F341EC9699}" type="slidenum">
              <a:rPr lang="en-CA" smtClean="0"/>
              <a:pPr/>
              <a:t>30</a:t>
            </a:fld>
            <a:endParaRPr lang="en-CA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CA" baseline="0" dirty="0" smtClean="0"/>
              <a:t>But, even if this protein is present in filamentous fungi, the AU-rich element is not. So, what does Hrp1 bind?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A607DA-261F-484E-9E27-84F341EC9699}" type="slidenum">
              <a:rPr lang="en-CA" smtClean="0"/>
              <a:pPr/>
              <a:t>31</a:t>
            </a:fld>
            <a:endParaRPr lang="en-CA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A607DA-261F-484E-9E27-84F341EC9699}" type="slidenum">
              <a:rPr lang="en-CA" smtClean="0"/>
              <a:pPr/>
              <a:t>32</a:t>
            </a:fld>
            <a:endParaRPr lang="en-CA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CA" dirty="0" smtClean="0"/>
              <a:t>And</a:t>
            </a:r>
            <a:r>
              <a:rPr lang="en-CA" baseline="0" dirty="0" smtClean="0"/>
              <a:t> this results in the fungus having longer 3’UTRs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A607DA-261F-484E-9E27-84F341EC9699}" type="slidenum">
              <a:rPr lang="en-CA" smtClean="0"/>
              <a:pPr/>
              <a:t>39</a:t>
            </a:fld>
            <a:endParaRPr lang="en-CA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At</a:t>
            </a:r>
            <a:r>
              <a:rPr lang="en-US" baseline="0" dirty="0" smtClean="0"/>
              <a:t> least 1000 genes present some kind of antisense transcription. We don’t know the effect of this </a:t>
            </a:r>
            <a:r>
              <a:rPr lang="en-US" baseline="0" dirty="0" err="1" smtClean="0"/>
              <a:t>fenomenon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BE78E0-8AF9-4C58-8B4C-B80F7D6B1763}" type="slidenum">
              <a:rPr lang="es-ES" smtClean="0"/>
              <a:t>40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64613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are interested in two mutants, one is the</a:t>
            </a:r>
            <a:r>
              <a:rPr lang="en-US" baseline="0" dirty="0" smtClean="0"/>
              <a:t> </a:t>
            </a:r>
            <a:r>
              <a:rPr lang="en-US" dirty="0" smtClean="0"/>
              <a:t>rbp35</a:t>
            </a:r>
            <a:r>
              <a:rPr lang="en-US" baseline="0" dirty="0" smtClean="0"/>
              <a:t> gene</a:t>
            </a:r>
            <a:r>
              <a:rPr lang="en-US" dirty="0" smtClean="0"/>
              <a:t>, you</a:t>
            </a:r>
            <a:r>
              <a:rPr lang="en-US" baseline="0" dirty="0" smtClean="0"/>
              <a:t> can see here it’s defective in pathogenicity and development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BE78E0-8AF9-4C58-8B4C-B80F7D6B1763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6412301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But the antisense transcripts are usually</a:t>
            </a:r>
            <a:r>
              <a:rPr lang="en-US" baseline="0" dirty="0" smtClean="0"/>
              <a:t> located in the 3’UTR, and most of them are differentially expressed between conditions, so there could be a functional significance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BE78E0-8AF9-4C58-8B4C-B80F7D6B1763}" type="slidenum">
              <a:rPr lang="es-ES" smtClean="0"/>
              <a:t>41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6607504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Almost strangely, </a:t>
            </a:r>
            <a:r>
              <a:rPr lang="en-US" dirty="0" err="1" smtClean="0"/>
              <a:t>tRNA</a:t>
            </a:r>
            <a:r>
              <a:rPr lang="en-US" dirty="0" smtClean="0"/>
              <a:t> are also </a:t>
            </a:r>
            <a:r>
              <a:rPr lang="en-US" dirty="0" err="1" smtClean="0"/>
              <a:t>polyadenylated</a:t>
            </a:r>
            <a:r>
              <a:rPr lang="en-US" dirty="0" smtClean="0"/>
              <a:t>.</a:t>
            </a:r>
            <a:r>
              <a:rPr lang="en-US" baseline="0" dirty="0" smtClean="0"/>
              <a:t> They possess a very short “3’UTR” as we can call it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BE78E0-8AF9-4C58-8B4C-B80F7D6B1763}" type="slidenum">
              <a:rPr lang="es-ES" smtClean="0"/>
              <a:t>42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9413848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And they are subsequently processed into </a:t>
            </a:r>
            <a:r>
              <a:rPr lang="en-US" dirty="0" err="1" smtClean="0"/>
              <a:t>theis</a:t>
            </a:r>
            <a:r>
              <a:rPr lang="en-US" baseline="0" dirty="0" smtClean="0"/>
              <a:t> final form.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BE78E0-8AF9-4C58-8B4C-B80F7D6B1763}" type="slidenum">
              <a:rPr lang="es-ES" smtClean="0"/>
              <a:t>43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9868429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They nucleotide</a:t>
            </a:r>
            <a:r>
              <a:rPr lang="en-US" baseline="0" dirty="0" smtClean="0"/>
              <a:t> profile differs from regular poly(A) sites, meaning that they probably cleaved by a different machinery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BE78E0-8AF9-4C58-8B4C-B80F7D6B1763}" type="slidenum">
              <a:rPr lang="es-ES" smtClean="0"/>
              <a:t>44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7769178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APA - </a:t>
            </a:r>
            <a:endParaRPr lang="en-U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20E57CD-623C-49AF-8B1D-F16FE921C4FC}" type="slidenum">
              <a:rPr lang="en-GB" smtClean="0">
                <a:solidFill>
                  <a:prstClr val="black"/>
                </a:solidFill>
              </a:rPr>
              <a:pPr>
                <a:defRPr/>
              </a:pPr>
              <a:t>46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140364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A607DA-261F-484E-9E27-84F341EC9699}" type="slidenum">
              <a:rPr lang="en-CA" smtClean="0"/>
              <a:pPr/>
              <a:t>49</a:t>
            </a:fld>
            <a:endParaRPr lang="en-CA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CA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A607DA-261F-484E-9E27-84F341EC9699}" type="slidenum">
              <a:rPr lang="en-CA" smtClean="0"/>
              <a:pPr/>
              <a:t>50</a:t>
            </a:fld>
            <a:endParaRPr lang="en-CA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schemeClr val="tx1"/>
                </a:solidFill>
                <a:latin typeface="+mn-lt"/>
              </a:rPr>
              <a:t>The recognition of a proper UGUA motif by Rbp35 is essential for the cleavage reaction. </a:t>
            </a:r>
          </a:p>
          <a:p>
            <a:endParaRPr lang="en-U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980A62-4FB9-4E95-82FC-55C1B88214C4}" type="slidenum">
              <a:rPr lang="en-US" smtClean="0">
                <a:solidFill>
                  <a:prstClr val="black"/>
                </a:solidFill>
              </a:rPr>
              <a:pPr/>
              <a:t>54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759067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Also, Rbp35 can help to occlude an alternative poly(A) site</a:t>
            </a:r>
            <a:endParaRPr lang="en-U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980A62-4FB9-4E95-82FC-55C1B88214C4}" type="slidenum">
              <a:rPr lang="en-US" smtClean="0">
                <a:solidFill>
                  <a:prstClr val="black"/>
                </a:solidFill>
              </a:rPr>
              <a:pPr/>
              <a:t>55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759067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When the protein is missing, the occluded poly(A) site becomes</a:t>
            </a:r>
            <a:r>
              <a:rPr lang="en-US" baseline="0" dirty="0" smtClean="0"/>
              <a:t> visible and it is cleaved</a:t>
            </a:r>
            <a:endParaRPr lang="en-U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980A62-4FB9-4E95-82FC-55C1B88214C4}" type="slidenum">
              <a:rPr lang="en-US" smtClean="0">
                <a:solidFill>
                  <a:prstClr val="black"/>
                </a:solidFill>
              </a:rPr>
              <a:pPr/>
              <a:t>56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75906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other one in exp5, defective in pathogenicity and growing as well.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BE78E0-8AF9-4C58-8B4C-B80F7D6B1763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5003323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library</a:t>
            </a:r>
            <a:r>
              <a:rPr lang="en-US" baseline="0" dirty="0" smtClean="0"/>
              <a:t> preparation was performed by </a:t>
            </a:r>
            <a:r>
              <a:rPr lang="en-US" baseline="0" dirty="0" err="1" smtClean="0"/>
              <a:t>adriana</a:t>
            </a:r>
            <a:r>
              <a:rPr lang="en-US" baseline="0" dirty="0" smtClean="0"/>
              <a:t> in </a:t>
            </a:r>
            <a:r>
              <a:rPr lang="en-US" baseline="0" dirty="0" err="1" smtClean="0"/>
              <a:t>norwich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BE78E0-8AF9-4C58-8B4C-B80F7D6B1763}" type="slidenum">
              <a:rPr lang="es-ES" smtClean="0"/>
              <a:t>59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121375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Rbp35 is a</a:t>
            </a:r>
            <a:r>
              <a:rPr lang="en-US" baseline="0" dirty="0" smtClean="0"/>
              <a:t> member on the polyadenylation machinery. As you all probably already know, polyadenylation is the process where  a nascent  messenger RNA is cleaved and added with adenines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BE78E0-8AF9-4C58-8B4C-B80F7D6B1763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256255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polyadenylation</a:t>
            </a:r>
            <a:r>
              <a:rPr lang="en-US" baseline="0" dirty="0" smtClean="0"/>
              <a:t> machinery is conserved in all </a:t>
            </a:r>
            <a:r>
              <a:rPr lang="en-US" baseline="0" dirty="0" err="1" smtClean="0"/>
              <a:t>eukariotic</a:t>
            </a:r>
            <a:r>
              <a:rPr lang="en-US" baseline="0" dirty="0" smtClean="0"/>
              <a:t> organisms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BE78E0-8AF9-4C58-8B4C-B80F7D6B1763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724435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But the </a:t>
            </a:r>
            <a:r>
              <a:rPr lang="en-US" dirty="0" err="1" smtClean="0"/>
              <a:t>orthologs</a:t>
            </a:r>
            <a:r>
              <a:rPr lang="en-US" dirty="0" smtClean="0"/>
              <a:t> of rbp35 is not found in yeast, while it is present</a:t>
            </a:r>
            <a:r>
              <a:rPr lang="en-US" baseline="0" dirty="0" smtClean="0"/>
              <a:t> in animals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BE78E0-8AF9-4C58-8B4C-B80F7D6B1763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272720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RBP35 is involved in alternative polyadenylation,</a:t>
            </a:r>
            <a:r>
              <a:rPr lang="en-US" baseline="0" dirty="0" smtClean="0"/>
              <a:t> a process where different  polyadenylation sites can be selected on the same transcript, depending on specific binding elements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BE78E0-8AF9-4C58-8B4C-B80F7D6B1763}" type="slidenum">
              <a:rPr lang="es-ES" smtClean="0"/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16556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smtClean="0"/>
              <a:t>EXP5 is a </a:t>
            </a:r>
            <a:r>
              <a:rPr lang="en-US" sz="1200" dirty="0" err="1" smtClean="0"/>
              <a:t>kariopherin</a:t>
            </a:r>
            <a:r>
              <a:rPr lang="en-US" sz="1200" dirty="0" smtClean="0"/>
              <a:t> involved in the nuclear import/export.</a:t>
            </a:r>
            <a:r>
              <a:rPr lang="en-US" sz="1200" baseline="0" dirty="0" smtClean="0"/>
              <a:t> In animals it exports mostly double stranded RNAs and a few proteins, in yeast, it is involved in </a:t>
            </a:r>
            <a:r>
              <a:rPr lang="en-US" sz="1200" baseline="0" dirty="0" err="1" smtClean="0"/>
              <a:t>tRNA</a:t>
            </a:r>
            <a:r>
              <a:rPr lang="en-US" sz="1200" baseline="0" dirty="0" smtClean="0"/>
              <a:t> re-export and some transcription factors export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BE78E0-8AF9-4C58-8B4C-B80F7D6B1763}" type="slidenum">
              <a:rPr lang="es-ES" smtClean="0"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733080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7C714-66E9-4EBF-BE2C-122EA42E97DF}" type="datetimeFigureOut">
              <a:rPr lang="es-ES" smtClean="0"/>
              <a:t>08/06/2015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E06C7-8428-43A6-9202-EBE2CD6E3E1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513784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7C714-66E9-4EBF-BE2C-122EA42E97DF}" type="datetimeFigureOut">
              <a:rPr lang="es-ES" smtClean="0"/>
              <a:t>08/06/2015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E06C7-8428-43A6-9202-EBE2CD6E3E1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675757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7C714-66E9-4EBF-BE2C-122EA42E97DF}" type="datetimeFigureOut">
              <a:rPr lang="es-ES" smtClean="0"/>
              <a:t>08/06/2015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E06C7-8428-43A6-9202-EBE2CD6E3E1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937638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7C714-66E9-4EBF-BE2C-122EA42E97DF}" type="datetimeFigureOut">
              <a:rPr lang="es-ES" smtClean="0"/>
              <a:t>08/06/2015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E06C7-8428-43A6-9202-EBE2CD6E3E1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197577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7C714-66E9-4EBF-BE2C-122EA42E97DF}" type="datetimeFigureOut">
              <a:rPr lang="es-ES" smtClean="0"/>
              <a:t>08/06/2015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E06C7-8428-43A6-9202-EBE2CD6E3E1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020385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7C714-66E9-4EBF-BE2C-122EA42E97DF}" type="datetimeFigureOut">
              <a:rPr lang="es-ES" smtClean="0"/>
              <a:t>08/06/2015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E06C7-8428-43A6-9202-EBE2CD6E3E1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119479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7C714-66E9-4EBF-BE2C-122EA42E97DF}" type="datetimeFigureOut">
              <a:rPr lang="es-ES" smtClean="0"/>
              <a:t>08/06/2015</a:t>
            </a:fld>
            <a:endParaRPr lang="es-ES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E06C7-8428-43A6-9202-EBE2CD6E3E1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313336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7C714-66E9-4EBF-BE2C-122EA42E97DF}" type="datetimeFigureOut">
              <a:rPr lang="es-ES" smtClean="0"/>
              <a:t>08/06/2015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E06C7-8428-43A6-9202-EBE2CD6E3E1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382659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7C714-66E9-4EBF-BE2C-122EA42E97DF}" type="datetimeFigureOut">
              <a:rPr lang="es-ES" smtClean="0"/>
              <a:t>08/06/2015</a:t>
            </a:fld>
            <a:endParaRPr lang="es-ES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E06C7-8428-43A6-9202-EBE2CD6E3E1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38388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7C714-66E9-4EBF-BE2C-122EA42E97DF}" type="datetimeFigureOut">
              <a:rPr lang="es-ES" smtClean="0"/>
              <a:t>08/06/2015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E06C7-8428-43A6-9202-EBE2CD6E3E1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24537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7C714-66E9-4EBF-BE2C-122EA42E97DF}" type="datetimeFigureOut">
              <a:rPr lang="es-ES" smtClean="0"/>
              <a:t>08/06/2015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E06C7-8428-43A6-9202-EBE2CD6E3E1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555198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17C714-66E9-4EBF-BE2C-122EA42E97DF}" type="datetimeFigureOut">
              <a:rPr lang="es-ES" smtClean="0"/>
              <a:t>08/06/2015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5E06C7-8428-43A6-9202-EBE2CD6E3E1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925707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37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1.png"/><Relationship Id="rId4" Type="http://schemas.openxmlformats.org/officeDocument/2006/relationships/image" Target="../media/image4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wmf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wm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wm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wm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0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1.xml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3.xml"/><Relationship Id="rId2" Type="http://schemas.openxmlformats.org/officeDocument/2006/relationships/chart" Target="../charts/chart12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4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5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6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8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chart" Target="../charts/chart19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0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1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chart" Target="../charts/chart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3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4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6.xml"/><Relationship Id="rId2" Type="http://schemas.openxmlformats.org/officeDocument/2006/relationships/chart" Target="../charts/chart25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2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ea typeface="FreeMono" pitchFamily="49" charset="0"/>
                <a:cs typeface="Arial" pitchFamily="34" charset="0"/>
              </a:rPr>
              <a:t>Bioinformatics approaches to understand RNA biology in the rice blast fungus</a:t>
            </a:r>
            <a:endParaRPr lang="es-ES" dirty="0">
              <a:ea typeface="FreeMono" pitchFamily="49" charset="0"/>
              <a:cs typeface="Arial" pitchFamily="34" charset="0"/>
            </a:endParaRP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Marco Marconi</a:t>
            </a:r>
          </a:p>
          <a:p>
            <a:r>
              <a:rPr lang="en-US" sz="1900" noProof="0" dirty="0" smtClean="0"/>
              <a:t>Center for Plant Biotechnology and Genomics</a:t>
            </a:r>
            <a:br>
              <a:rPr lang="en-US" sz="1900" noProof="0" dirty="0" smtClean="0"/>
            </a:br>
            <a:r>
              <a:rPr lang="en-US" sz="1900" noProof="0" dirty="0" smtClean="0"/>
              <a:t>Technical University of Madrid</a:t>
            </a:r>
          </a:p>
          <a:p>
            <a:endParaRPr lang="es-ES" dirty="0"/>
          </a:p>
        </p:txBody>
      </p:sp>
      <p:pic>
        <p:nvPicPr>
          <p:cNvPr id="4" name="19 Imagen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116632"/>
            <a:ext cx="1750159" cy="79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0 Imagen" descr="universidad_politecnica_logoD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43875" y="5859462"/>
            <a:ext cx="1000125" cy="995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3 Imagen" descr="universidad_politecnica_logoI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161215" y="5862637"/>
            <a:ext cx="944563" cy="995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483743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Elipse"/>
          <p:cNvSpPr/>
          <p:nvPr/>
        </p:nvSpPr>
        <p:spPr>
          <a:xfrm>
            <a:off x="1752600" y="2986028"/>
            <a:ext cx="5638800" cy="2728972"/>
          </a:xfrm>
          <a:prstGeom prst="ellipse">
            <a:avLst/>
          </a:prstGeom>
          <a:ln>
            <a:solidFill>
              <a:schemeClr val="tx2"/>
            </a:solidFill>
            <a:prstDash val="lg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8" name="17 Flecha arriba"/>
          <p:cNvSpPr/>
          <p:nvPr/>
        </p:nvSpPr>
        <p:spPr>
          <a:xfrm rot="19102659">
            <a:off x="2582236" y="2057428"/>
            <a:ext cx="305360" cy="2614143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15 Flecha arriba"/>
          <p:cNvSpPr/>
          <p:nvPr/>
        </p:nvSpPr>
        <p:spPr>
          <a:xfrm rot="2876870">
            <a:off x="6692744" y="2094134"/>
            <a:ext cx="305360" cy="2535541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EXP5 is a </a:t>
            </a:r>
            <a:r>
              <a:rPr lang="en-US" sz="2800" dirty="0" err="1" smtClean="0"/>
              <a:t>kariopherin</a:t>
            </a:r>
            <a:r>
              <a:rPr lang="en-US" sz="2800" dirty="0" smtClean="0"/>
              <a:t> involved in the nuclear import/export of proteins and RNAs</a:t>
            </a:r>
            <a:endParaRPr lang="es-ES" sz="2800" dirty="0"/>
          </a:p>
        </p:txBody>
      </p:sp>
      <p:sp>
        <p:nvSpPr>
          <p:cNvPr id="4" name="3 CuadroTexto"/>
          <p:cNvSpPr txBox="1"/>
          <p:nvPr/>
        </p:nvSpPr>
        <p:spPr>
          <a:xfrm>
            <a:off x="4016268" y="5867400"/>
            <a:ext cx="1067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NUCLEUS</a:t>
            </a:r>
            <a:endParaRPr lang="es-ES" dirty="0"/>
          </a:p>
        </p:txBody>
      </p:sp>
      <p:sp>
        <p:nvSpPr>
          <p:cNvPr id="5" name="4 Elipse"/>
          <p:cNvSpPr/>
          <p:nvPr/>
        </p:nvSpPr>
        <p:spPr>
          <a:xfrm rot="1947176">
            <a:off x="6009695" y="3177444"/>
            <a:ext cx="1219200" cy="762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MSN5</a:t>
            </a:r>
          </a:p>
          <a:p>
            <a:pPr algn="ctr"/>
            <a:r>
              <a:rPr lang="en-US" dirty="0" smtClean="0"/>
              <a:t>(yeast)</a:t>
            </a:r>
            <a:endParaRPr lang="es-ES" dirty="0"/>
          </a:p>
        </p:txBody>
      </p:sp>
      <p:sp>
        <p:nvSpPr>
          <p:cNvPr id="6" name="5 Elipse"/>
          <p:cNvSpPr/>
          <p:nvPr/>
        </p:nvSpPr>
        <p:spPr>
          <a:xfrm rot="20011241">
            <a:off x="2090448" y="3101243"/>
            <a:ext cx="1219200" cy="762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EXP5</a:t>
            </a:r>
          </a:p>
          <a:p>
            <a:pPr algn="ctr"/>
            <a:r>
              <a:rPr lang="en-US" sz="1100" dirty="0" smtClean="0"/>
              <a:t>(metazoan)</a:t>
            </a:r>
            <a:endParaRPr lang="es-ES" sz="1100" dirty="0"/>
          </a:p>
        </p:txBody>
      </p:sp>
      <p:sp>
        <p:nvSpPr>
          <p:cNvPr id="8" name="7 Rectángulo"/>
          <p:cNvSpPr/>
          <p:nvPr/>
        </p:nvSpPr>
        <p:spPr>
          <a:xfrm>
            <a:off x="5817893" y="2446834"/>
            <a:ext cx="152798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" sz="1600" dirty="0" err="1" smtClean="0"/>
              <a:t>aminoacyl-tRNA</a:t>
            </a:r>
            <a:endParaRPr lang="es-ES" sz="1600" dirty="0" smtClean="0"/>
          </a:p>
          <a:p>
            <a:pPr algn="ctr"/>
            <a:r>
              <a:rPr lang="en-US" sz="1600" i="1" dirty="0" smtClean="0"/>
              <a:t>re-export</a:t>
            </a:r>
            <a:endParaRPr lang="es-ES" sz="1600" i="1" dirty="0"/>
          </a:p>
        </p:txBody>
      </p:sp>
      <p:sp>
        <p:nvSpPr>
          <p:cNvPr id="9" name="8 Rectángulo"/>
          <p:cNvSpPr/>
          <p:nvPr/>
        </p:nvSpPr>
        <p:spPr>
          <a:xfrm>
            <a:off x="7153367" y="3187756"/>
            <a:ext cx="199063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 smtClean="0"/>
              <a:t>Some transcription factors</a:t>
            </a:r>
            <a:endParaRPr lang="es-ES" sz="1600" i="1" dirty="0"/>
          </a:p>
        </p:txBody>
      </p:sp>
      <p:sp>
        <p:nvSpPr>
          <p:cNvPr id="12" name="11 Elipse"/>
          <p:cNvSpPr/>
          <p:nvPr/>
        </p:nvSpPr>
        <p:spPr>
          <a:xfrm>
            <a:off x="6172199" y="3978459"/>
            <a:ext cx="928897" cy="531569"/>
          </a:xfrm>
          <a:prstGeom prst="ellipse">
            <a:avLst/>
          </a:prstGeom>
          <a:gradFill flip="none" rotWithShape="1">
            <a:gsLst>
              <a:gs pos="0">
                <a:srgbClr val="FFC000">
                  <a:shade val="30000"/>
                  <a:satMod val="115000"/>
                </a:srgbClr>
              </a:gs>
              <a:gs pos="50000">
                <a:srgbClr val="FFC000">
                  <a:shade val="67500"/>
                  <a:satMod val="115000"/>
                </a:srgbClr>
              </a:gs>
              <a:gs pos="100000">
                <a:srgbClr val="FFC000">
                  <a:shade val="100000"/>
                  <a:satMod val="115000"/>
                </a:srgbClr>
              </a:gs>
            </a:gsLst>
            <a:lin ang="81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err="1" smtClean="0"/>
              <a:t>RanGTP</a:t>
            </a:r>
            <a:endParaRPr lang="es-ES" sz="1100" dirty="0"/>
          </a:p>
        </p:txBody>
      </p:sp>
      <p:sp>
        <p:nvSpPr>
          <p:cNvPr id="17" name="16 Elipse"/>
          <p:cNvSpPr/>
          <p:nvPr/>
        </p:nvSpPr>
        <p:spPr>
          <a:xfrm>
            <a:off x="2235599" y="3829295"/>
            <a:ext cx="928897" cy="531569"/>
          </a:xfrm>
          <a:prstGeom prst="ellipse">
            <a:avLst/>
          </a:prstGeom>
          <a:gradFill flip="none" rotWithShape="1">
            <a:gsLst>
              <a:gs pos="0">
                <a:srgbClr val="FFC000">
                  <a:shade val="30000"/>
                  <a:satMod val="115000"/>
                </a:srgbClr>
              </a:gs>
              <a:gs pos="50000">
                <a:srgbClr val="FFC000">
                  <a:shade val="67500"/>
                  <a:satMod val="115000"/>
                </a:srgbClr>
              </a:gs>
              <a:gs pos="100000">
                <a:srgbClr val="FFC000">
                  <a:shade val="100000"/>
                  <a:satMod val="115000"/>
                </a:srgbClr>
              </a:gs>
            </a:gsLst>
            <a:lin ang="81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err="1" smtClean="0"/>
              <a:t>RanGTP</a:t>
            </a:r>
            <a:endParaRPr lang="es-ES" sz="1100" dirty="0"/>
          </a:p>
        </p:txBody>
      </p:sp>
      <p:sp>
        <p:nvSpPr>
          <p:cNvPr id="20" name="19 Rectángulo"/>
          <p:cNvSpPr/>
          <p:nvPr/>
        </p:nvSpPr>
        <p:spPr>
          <a:xfrm>
            <a:off x="2193553" y="2079524"/>
            <a:ext cx="205505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" sz="1600" dirty="0" err="1"/>
              <a:t>double-stranded</a:t>
            </a:r>
            <a:r>
              <a:rPr lang="es-ES" sz="1600" dirty="0"/>
              <a:t> </a:t>
            </a:r>
            <a:r>
              <a:rPr lang="es-ES" sz="1600" dirty="0" err="1" smtClean="0"/>
              <a:t>RNAs</a:t>
            </a:r>
            <a:endParaRPr lang="es-ES" sz="1600" dirty="0" smtClean="0"/>
          </a:p>
          <a:p>
            <a:pPr algn="ctr"/>
            <a:r>
              <a:rPr lang="es-ES" sz="1600" dirty="0" smtClean="0"/>
              <a:t> </a:t>
            </a:r>
            <a:r>
              <a:rPr lang="es-ES" sz="1600" dirty="0" err="1"/>
              <a:t>binding</a:t>
            </a:r>
            <a:r>
              <a:rPr lang="es-ES" sz="1600" dirty="0"/>
              <a:t> </a:t>
            </a:r>
            <a:r>
              <a:rPr lang="es-ES" sz="1600" dirty="0" err="1"/>
              <a:t>proteins</a:t>
            </a:r>
            <a:endParaRPr lang="es-ES" sz="1600" dirty="0"/>
          </a:p>
        </p:txBody>
      </p:sp>
      <p:sp>
        <p:nvSpPr>
          <p:cNvPr id="21" name="20 Rectángulo"/>
          <p:cNvSpPr/>
          <p:nvPr/>
        </p:nvSpPr>
        <p:spPr>
          <a:xfrm>
            <a:off x="685800" y="3459557"/>
            <a:ext cx="113184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" sz="1600" dirty="0"/>
              <a:t>micro-RNA </a:t>
            </a:r>
            <a:endParaRPr lang="es-ES" sz="1600" dirty="0" smtClean="0"/>
          </a:p>
          <a:p>
            <a:pPr algn="ctr"/>
            <a:r>
              <a:rPr lang="es-ES" sz="1600" dirty="0" err="1" smtClean="0"/>
              <a:t>precursors</a:t>
            </a:r>
            <a:endParaRPr lang="es-ES" sz="1600" dirty="0"/>
          </a:p>
        </p:txBody>
      </p:sp>
      <p:sp>
        <p:nvSpPr>
          <p:cNvPr id="22" name="21 Rectángulo"/>
          <p:cNvSpPr/>
          <p:nvPr/>
        </p:nvSpPr>
        <p:spPr>
          <a:xfrm>
            <a:off x="1104960" y="2473602"/>
            <a:ext cx="69762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600" dirty="0" err="1"/>
              <a:t>tRNAs</a:t>
            </a:r>
            <a:endParaRPr lang="es-ES" sz="1600" dirty="0"/>
          </a:p>
        </p:txBody>
      </p:sp>
      <p:sp>
        <p:nvSpPr>
          <p:cNvPr id="23" name="22 CuadroTexto"/>
          <p:cNvSpPr txBox="1"/>
          <p:nvPr/>
        </p:nvSpPr>
        <p:spPr>
          <a:xfrm>
            <a:off x="473882" y="2871132"/>
            <a:ext cx="15548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ILF3, EF1A, JAZ…</a:t>
            </a:r>
            <a:endParaRPr lang="es-ES" sz="1600" dirty="0"/>
          </a:p>
        </p:txBody>
      </p:sp>
      <p:sp>
        <p:nvSpPr>
          <p:cNvPr id="24" name="23 Marco"/>
          <p:cNvSpPr/>
          <p:nvPr/>
        </p:nvSpPr>
        <p:spPr>
          <a:xfrm>
            <a:off x="5105960" y="1981200"/>
            <a:ext cx="4038040" cy="2895600"/>
          </a:xfrm>
          <a:prstGeom prst="frame">
            <a:avLst>
              <a:gd name="adj1" fmla="val 44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25" name="24 CuadroTexto"/>
          <p:cNvSpPr txBox="1"/>
          <p:nvPr/>
        </p:nvSpPr>
        <p:spPr>
          <a:xfrm>
            <a:off x="8077200" y="1611868"/>
            <a:ext cx="755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YEAST</a:t>
            </a:r>
            <a:endParaRPr lang="es-ES" dirty="0"/>
          </a:p>
        </p:txBody>
      </p:sp>
      <p:sp>
        <p:nvSpPr>
          <p:cNvPr id="26" name="25 Marco"/>
          <p:cNvSpPr/>
          <p:nvPr/>
        </p:nvSpPr>
        <p:spPr>
          <a:xfrm>
            <a:off x="216579" y="1981200"/>
            <a:ext cx="4038040" cy="2895600"/>
          </a:xfrm>
          <a:prstGeom prst="frame">
            <a:avLst>
              <a:gd name="adj1" fmla="val 440"/>
            </a:avLst>
          </a:prstGeom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27" name="26 CuadroTexto"/>
          <p:cNvSpPr txBox="1"/>
          <p:nvPr/>
        </p:nvSpPr>
        <p:spPr>
          <a:xfrm>
            <a:off x="286003" y="1611868"/>
            <a:ext cx="1257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METAZOAN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00238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72 Conector recto"/>
          <p:cNvCxnSpPr>
            <a:cxnSpLocks noChangeShapeType="1"/>
          </p:cNvCxnSpPr>
          <p:nvPr/>
        </p:nvCxnSpPr>
        <p:spPr bwMode="auto">
          <a:xfrm>
            <a:off x="2590800" y="2838925"/>
            <a:ext cx="2349498" cy="0"/>
          </a:xfrm>
          <a:prstGeom prst="line">
            <a:avLst/>
          </a:prstGeom>
          <a:noFill/>
          <a:ln w="28575" algn="ctr">
            <a:solidFill>
              <a:srgbClr val="008E40"/>
            </a:solidFill>
            <a:round/>
            <a:headEnd/>
            <a:tailEnd/>
          </a:ln>
        </p:spPr>
      </p:cxnSp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We want to shed light on the role of RBP35 and EXP5 in </a:t>
            </a:r>
            <a:r>
              <a:rPr lang="en-US" i="1" dirty="0" err="1" smtClean="0"/>
              <a:t>M.oryzae</a:t>
            </a:r>
            <a:r>
              <a:rPr lang="en-US" i="1" dirty="0" smtClean="0"/>
              <a:t>:</a:t>
            </a:r>
            <a:endParaRPr lang="es-ES" i="1" dirty="0"/>
          </a:p>
        </p:txBody>
      </p:sp>
      <p:sp>
        <p:nvSpPr>
          <p:cNvPr id="3" name="2 CuadroTexto"/>
          <p:cNvSpPr txBox="1"/>
          <p:nvPr/>
        </p:nvSpPr>
        <p:spPr>
          <a:xfrm>
            <a:off x="914400" y="1981200"/>
            <a:ext cx="76517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2400" dirty="0" smtClean="0"/>
              <a:t>RNA-</a:t>
            </a:r>
            <a:r>
              <a:rPr lang="en-US" sz="2400" dirty="0" err="1" smtClean="0"/>
              <a:t>seq</a:t>
            </a:r>
            <a:r>
              <a:rPr lang="en-US" sz="2400" dirty="0" smtClean="0"/>
              <a:t> on polyadenylation sites</a:t>
            </a:r>
            <a:endParaRPr lang="es-ES" sz="2000" dirty="0"/>
          </a:p>
        </p:txBody>
      </p:sp>
      <p:sp>
        <p:nvSpPr>
          <p:cNvPr id="4" name="73 Flecha derecha"/>
          <p:cNvSpPr>
            <a:spLocks noChangeArrowheads="1"/>
          </p:cNvSpPr>
          <p:nvPr/>
        </p:nvSpPr>
        <p:spPr bwMode="auto">
          <a:xfrm>
            <a:off x="3161904" y="2731777"/>
            <a:ext cx="1463732" cy="230455"/>
          </a:xfrm>
          <a:prstGeom prst="rightArrow">
            <a:avLst>
              <a:gd name="adj1" fmla="val 50000"/>
              <a:gd name="adj2" fmla="val 26478"/>
            </a:avLst>
          </a:prstGeom>
          <a:solidFill>
            <a:srgbClr val="92D050"/>
          </a:solidFill>
          <a:ln w="9525" algn="ctr">
            <a:solidFill>
              <a:srgbClr val="008E40"/>
            </a:solidFill>
            <a:round/>
            <a:headEnd/>
            <a:tailEnd/>
          </a:ln>
        </p:spPr>
        <p:txBody>
          <a:bodyPr/>
          <a:lstStyle/>
          <a:p>
            <a:pPr>
              <a:buFontTx/>
              <a:buNone/>
            </a:pPr>
            <a:endParaRPr lang="es-ES">
              <a:solidFill>
                <a:srgbClr val="000000"/>
              </a:solidFill>
            </a:endParaRPr>
          </a:p>
        </p:txBody>
      </p:sp>
      <p:sp>
        <p:nvSpPr>
          <p:cNvPr id="5" name="74 Elipse"/>
          <p:cNvSpPr>
            <a:spLocks noChangeArrowheads="1"/>
          </p:cNvSpPr>
          <p:nvPr/>
        </p:nvSpPr>
        <p:spPr bwMode="auto">
          <a:xfrm>
            <a:off x="2590800" y="2777020"/>
            <a:ext cx="44273" cy="140700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>
              <a:buFontTx/>
              <a:buNone/>
            </a:pPr>
            <a:endParaRPr lang="es-ES">
              <a:solidFill>
                <a:srgbClr val="000000"/>
              </a:solidFill>
            </a:endParaRPr>
          </a:p>
        </p:txBody>
      </p:sp>
      <p:cxnSp>
        <p:nvCxnSpPr>
          <p:cNvPr id="6" name="76 Conector recto"/>
          <p:cNvCxnSpPr>
            <a:cxnSpLocks noChangeShapeType="1"/>
          </p:cNvCxnSpPr>
          <p:nvPr/>
        </p:nvCxnSpPr>
        <p:spPr bwMode="auto">
          <a:xfrm>
            <a:off x="2611464" y="3627116"/>
            <a:ext cx="3086969" cy="0"/>
          </a:xfrm>
          <a:prstGeom prst="line">
            <a:avLst/>
          </a:prstGeom>
          <a:noFill/>
          <a:ln w="28575" algn="ctr">
            <a:solidFill>
              <a:srgbClr val="008E40"/>
            </a:solidFill>
            <a:round/>
            <a:headEnd/>
            <a:tailEnd/>
          </a:ln>
        </p:spPr>
      </p:cxnSp>
      <p:sp>
        <p:nvSpPr>
          <p:cNvPr id="7" name="77 Flecha derecha"/>
          <p:cNvSpPr>
            <a:spLocks noChangeArrowheads="1"/>
          </p:cNvSpPr>
          <p:nvPr/>
        </p:nvSpPr>
        <p:spPr bwMode="auto">
          <a:xfrm>
            <a:off x="3182568" y="3512818"/>
            <a:ext cx="1463732" cy="230455"/>
          </a:xfrm>
          <a:prstGeom prst="rightArrow">
            <a:avLst>
              <a:gd name="adj1" fmla="val 50000"/>
              <a:gd name="adj2" fmla="val 26478"/>
            </a:avLst>
          </a:prstGeom>
          <a:solidFill>
            <a:srgbClr val="92D050"/>
          </a:solidFill>
          <a:ln w="9525" algn="ctr">
            <a:solidFill>
              <a:srgbClr val="008E40"/>
            </a:solidFill>
            <a:round/>
            <a:headEnd/>
            <a:tailEnd/>
          </a:ln>
        </p:spPr>
        <p:txBody>
          <a:bodyPr/>
          <a:lstStyle/>
          <a:p>
            <a:pPr>
              <a:buFontTx/>
              <a:buNone/>
            </a:pPr>
            <a:endParaRPr lang="es-ES">
              <a:solidFill>
                <a:srgbClr val="000000"/>
              </a:solidFill>
            </a:endParaRPr>
          </a:p>
        </p:txBody>
      </p:sp>
      <p:sp>
        <p:nvSpPr>
          <p:cNvPr id="8" name="78 Elipse"/>
          <p:cNvSpPr>
            <a:spLocks noChangeArrowheads="1"/>
          </p:cNvSpPr>
          <p:nvPr/>
        </p:nvSpPr>
        <p:spPr bwMode="auto">
          <a:xfrm>
            <a:off x="2611464" y="3558061"/>
            <a:ext cx="44273" cy="140700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>
              <a:buFontTx/>
              <a:buNone/>
            </a:pPr>
            <a:endParaRPr lang="es-ES">
              <a:solidFill>
                <a:srgbClr val="000000"/>
              </a:solidFill>
            </a:endParaRPr>
          </a:p>
        </p:txBody>
      </p:sp>
      <p:sp>
        <p:nvSpPr>
          <p:cNvPr id="9" name="8 CuadroTexto"/>
          <p:cNvSpPr txBox="1"/>
          <p:nvPr/>
        </p:nvSpPr>
        <p:spPr bwMode="auto">
          <a:xfrm>
            <a:off x="4875472" y="2711967"/>
            <a:ext cx="1936961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Tx/>
              <a:buNone/>
              <a:defRPr/>
            </a:pPr>
            <a:r>
              <a:rPr lang="es-ES" sz="1050" dirty="0" smtClean="0">
                <a:solidFill>
                  <a:srgbClr val="008E40"/>
                </a:solidFill>
              </a:rPr>
              <a:t>AAAAAAAAAAAAAAAAAAAA</a:t>
            </a:r>
            <a:endParaRPr lang="es-ES" sz="1050" baseline="-25000" dirty="0">
              <a:solidFill>
                <a:srgbClr val="008E40"/>
              </a:solidFill>
            </a:endParaRPr>
          </a:p>
        </p:txBody>
      </p:sp>
      <p:sp>
        <p:nvSpPr>
          <p:cNvPr id="10" name="9 CuadroTexto"/>
          <p:cNvSpPr txBox="1"/>
          <p:nvPr/>
        </p:nvSpPr>
        <p:spPr bwMode="auto">
          <a:xfrm>
            <a:off x="5630368" y="3496192"/>
            <a:ext cx="1042401" cy="25391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buFontTx/>
              <a:buNone/>
              <a:defRPr/>
            </a:pPr>
            <a:r>
              <a:rPr lang="es-ES" sz="1050" dirty="0" smtClean="0">
                <a:solidFill>
                  <a:srgbClr val="008E40"/>
                </a:solidFill>
              </a:rPr>
              <a:t>AAAAAAAAAA</a:t>
            </a:r>
            <a:endParaRPr lang="es-ES" sz="1050" baseline="-25000" dirty="0">
              <a:solidFill>
                <a:srgbClr val="008E40"/>
              </a:solidFill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2095" y="2438400"/>
            <a:ext cx="586753" cy="5867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8433" y="3211824"/>
            <a:ext cx="586753" cy="5867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13168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We want to shed light on the role of RBP35 and EXP5 in </a:t>
            </a:r>
            <a:r>
              <a:rPr lang="en-US" i="1" dirty="0" err="1" smtClean="0"/>
              <a:t>M.oryzae</a:t>
            </a:r>
            <a:r>
              <a:rPr lang="en-US" i="1" dirty="0" smtClean="0"/>
              <a:t>:</a:t>
            </a:r>
            <a:endParaRPr lang="es-ES" i="1" dirty="0"/>
          </a:p>
        </p:txBody>
      </p:sp>
      <p:sp>
        <p:nvSpPr>
          <p:cNvPr id="3" name="2 CuadroTexto"/>
          <p:cNvSpPr txBox="1"/>
          <p:nvPr/>
        </p:nvSpPr>
        <p:spPr>
          <a:xfrm>
            <a:off x="914400" y="1981200"/>
            <a:ext cx="76517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RNA-</a:t>
            </a:r>
            <a:r>
              <a:rPr lang="en-US" sz="2000" dirty="0" err="1">
                <a:solidFill>
                  <a:schemeClr val="bg1">
                    <a:lumMod val="85000"/>
                  </a:schemeClr>
                </a:solidFill>
              </a:rPr>
              <a:t>seq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 on polyadenylation sites</a:t>
            </a:r>
            <a:endParaRPr lang="es-ES" sz="20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1" name="10 Rectángulo"/>
          <p:cNvSpPr/>
          <p:nvPr/>
        </p:nvSpPr>
        <p:spPr>
          <a:xfrm>
            <a:off x="948564" y="3395294"/>
            <a:ext cx="762843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2400" dirty="0" smtClean="0"/>
              <a:t>Small </a:t>
            </a:r>
            <a:r>
              <a:rPr lang="en-US" sz="2400" dirty="0" smtClean="0"/>
              <a:t>RNA-sequencing</a:t>
            </a:r>
            <a:endParaRPr lang="es-ES" sz="2400" dirty="0"/>
          </a:p>
        </p:txBody>
      </p:sp>
      <p:pic>
        <p:nvPicPr>
          <p:cNvPr id="1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4532116"/>
            <a:ext cx="809625" cy="723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913866">
            <a:off x="3923826" y="4896221"/>
            <a:ext cx="1079221" cy="3349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4304754"/>
            <a:ext cx="1296050" cy="7669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12 CuadroTexto"/>
          <p:cNvSpPr txBox="1"/>
          <p:nvPr/>
        </p:nvSpPr>
        <p:spPr>
          <a:xfrm>
            <a:off x="3886200" y="4503552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?</a:t>
            </a:r>
            <a:endParaRPr lang="es-ES" dirty="0"/>
          </a:p>
        </p:txBody>
      </p:sp>
      <p:sp>
        <p:nvSpPr>
          <p:cNvPr id="20" name="19 CuadroTexto"/>
          <p:cNvSpPr txBox="1"/>
          <p:nvPr/>
        </p:nvSpPr>
        <p:spPr>
          <a:xfrm>
            <a:off x="4611610" y="5193268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?</a:t>
            </a:r>
            <a:endParaRPr lang="es-ES" dirty="0"/>
          </a:p>
        </p:txBody>
      </p:sp>
      <p:sp>
        <p:nvSpPr>
          <p:cNvPr id="21" name="20 CuadroTexto"/>
          <p:cNvSpPr txBox="1"/>
          <p:nvPr/>
        </p:nvSpPr>
        <p:spPr>
          <a:xfrm>
            <a:off x="5122652" y="4582472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?</a:t>
            </a:r>
            <a:endParaRPr lang="es-ES" dirty="0"/>
          </a:p>
        </p:txBody>
      </p:sp>
      <p:sp>
        <p:nvSpPr>
          <p:cNvPr id="22" name="21 CuadroTexto"/>
          <p:cNvSpPr txBox="1"/>
          <p:nvPr/>
        </p:nvSpPr>
        <p:spPr>
          <a:xfrm>
            <a:off x="5638800" y="4958227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?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56429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We want to shed light on the role of RBP35 and EXP5 in </a:t>
            </a:r>
            <a:r>
              <a:rPr lang="en-US" i="1" dirty="0" err="1" smtClean="0"/>
              <a:t>M.oryzae</a:t>
            </a:r>
            <a:r>
              <a:rPr lang="en-US" i="1" dirty="0" smtClean="0"/>
              <a:t>:</a:t>
            </a:r>
            <a:endParaRPr lang="es-ES" i="1" dirty="0"/>
          </a:p>
        </p:txBody>
      </p:sp>
      <p:sp>
        <p:nvSpPr>
          <p:cNvPr id="3" name="2 CuadroTexto"/>
          <p:cNvSpPr txBox="1"/>
          <p:nvPr/>
        </p:nvSpPr>
        <p:spPr>
          <a:xfrm>
            <a:off x="914400" y="1981200"/>
            <a:ext cx="76517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RNA-</a:t>
            </a:r>
            <a:r>
              <a:rPr lang="en-US" sz="2000" dirty="0" err="1">
                <a:solidFill>
                  <a:schemeClr val="bg1">
                    <a:lumMod val="85000"/>
                  </a:schemeClr>
                </a:solidFill>
              </a:rPr>
              <a:t>seq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 on polyadenylation sites</a:t>
            </a:r>
            <a:endParaRPr lang="es-ES" sz="20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1" name="10 Rectángulo"/>
          <p:cNvSpPr/>
          <p:nvPr/>
        </p:nvSpPr>
        <p:spPr>
          <a:xfrm>
            <a:off x="948564" y="3395294"/>
            <a:ext cx="762843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2000" dirty="0" smtClean="0">
                <a:solidFill>
                  <a:schemeClr val="bg1">
                    <a:lumMod val="85000"/>
                  </a:schemeClr>
                </a:solidFill>
              </a:rPr>
              <a:t>Small RNA-</a:t>
            </a:r>
            <a:r>
              <a:rPr lang="en-US" sz="2000" dirty="0" err="1" smtClean="0">
                <a:solidFill>
                  <a:schemeClr val="bg1">
                    <a:lumMod val="85000"/>
                  </a:schemeClr>
                </a:solidFill>
              </a:rPr>
              <a:t>seq</a:t>
            </a:r>
            <a:endParaRPr lang="es-ES" sz="20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2" name="10 Rectángulo"/>
          <p:cNvSpPr/>
          <p:nvPr/>
        </p:nvSpPr>
        <p:spPr>
          <a:xfrm>
            <a:off x="948564" y="5715000"/>
            <a:ext cx="796683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2400" dirty="0" smtClean="0"/>
              <a:t>Evolutionary analysis of </a:t>
            </a:r>
            <a:r>
              <a:rPr lang="en-US" sz="2400" dirty="0" smtClean="0"/>
              <a:t>polyadenylation/splicing/translation </a:t>
            </a:r>
            <a:r>
              <a:rPr lang="en-US" sz="2400" dirty="0" smtClean="0"/>
              <a:t>machineries</a:t>
            </a:r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val="2584364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72 Conector recto"/>
          <p:cNvCxnSpPr>
            <a:cxnSpLocks noChangeShapeType="1"/>
          </p:cNvCxnSpPr>
          <p:nvPr/>
        </p:nvCxnSpPr>
        <p:spPr bwMode="auto">
          <a:xfrm>
            <a:off x="2590800" y="3372325"/>
            <a:ext cx="2349498" cy="0"/>
          </a:xfrm>
          <a:prstGeom prst="line">
            <a:avLst/>
          </a:prstGeom>
          <a:noFill/>
          <a:ln w="28575" algn="ctr">
            <a:solidFill>
              <a:srgbClr val="008E40"/>
            </a:solidFill>
            <a:round/>
            <a:headEnd/>
            <a:tailEnd/>
          </a:ln>
        </p:spPr>
      </p:cxnSp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We want to shed light on the role of RBP35 and EXP5 in </a:t>
            </a:r>
            <a:r>
              <a:rPr lang="en-US" i="1" dirty="0" err="1" smtClean="0"/>
              <a:t>M.oryzae</a:t>
            </a:r>
            <a:r>
              <a:rPr lang="en-US" i="1" dirty="0" smtClean="0"/>
              <a:t>:</a:t>
            </a:r>
            <a:endParaRPr lang="es-ES" i="1" dirty="0"/>
          </a:p>
        </p:txBody>
      </p:sp>
      <p:sp>
        <p:nvSpPr>
          <p:cNvPr id="3" name="2 CuadroTexto"/>
          <p:cNvSpPr txBox="1"/>
          <p:nvPr/>
        </p:nvSpPr>
        <p:spPr>
          <a:xfrm>
            <a:off x="914400" y="1981200"/>
            <a:ext cx="76517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2400" dirty="0"/>
              <a:t>RNA-</a:t>
            </a:r>
            <a:r>
              <a:rPr lang="en-US" sz="2400" dirty="0" err="1"/>
              <a:t>seq</a:t>
            </a:r>
            <a:r>
              <a:rPr lang="en-US" sz="2400" dirty="0"/>
              <a:t> on polyadenylation sites</a:t>
            </a:r>
            <a:endParaRPr lang="es-ES" sz="2400" dirty="0"/>
          </a:p>
        </p:txBody>
      </p:sp>
      <p:sp>
        <p:nvSpPr>
          <p:cNvPr id="4" name="73 Flecha derecha"/>
          <p:cNvSpPr>
            <a:spLocks noChangeArrowheads="1"/>
          </p:cNvSpPr>
          <p:nvPr/>
        </p:nvSpPr>
        <p:spPr bwMode="auto">
          <a:xfrm>
            <a:off x="3161904" y="3265177"/>
            <a:ext cx="1463732" cy="230455"/>
          </a:xfrm>
          <a:prstGeom prst="rightArrow">
            <a:avLst>
              <a:gd name="adj1" fmla="val 50000"/>
              <a:gd name="adj2" fmla="val 26478"/>
            </a:avLst>
          </a:prstGeom>
          <a:solidFill>
            <a:srgbClr val="92D050"/>
          </a:solidFill>
          <a:ln w="9525" algn="ctr">
            <a:solidFill>
              <a:srgbClr val="008E40"/>
            </a:solidFill>
            <a:round/>
            <a:headEnd/>
            <a:tailEnd/>
          </a:ln>
        </p:spPr>
        <p:txBody>
          <a:bodyPr/>
          <a:lstStyle/>
          <a:p>
            <a:pPr>
              <a:buFontTx/>
              <a:buNone/>
            </a:pPr>
            <a:endParaRPr lang="es-ES">
              <a:solidFill>
                <a:srgbClr val="000000"/>
              </a:solidFill>
            </a:endParaRPr>
          </a:p>
        </p:txBody>
      </p:sp>
      <p:sp>
        <p:nvSpPr>
          <p:cNvPr id="5" name="74 Elipse"/>
          <p:cNvSpPr>
            <a:spLocks noChangeArrowheads="1"/>
          </p:cNvSpPr>
          <p:nvPr/>
        </p:nvSpPr>
        <p:spPr bwMode="auto">
          <a:xfrm>
            <a:off x="2590800" y="3310420"/>
            <a:ext cx="44273" cy="140700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>
              <a:buFontTx/>
              <a:buNone/>
            </a:pPr>
            <a:endParaRPr lang="es-ES">
              <a:solidFill>
                <a:srgbClr val="000000"/>
              </a:solidFill>
            </a:endParaRPr>
          </a:p>
        </p:txBody>
      </p:sp>
      <p:cxnSp>
        <p:nvCxnSpPr>
          <p:cNvPr id="6" name="76 Conector recto"/>
          <p:cNvCxnSpPr>
            <a:cxnSpLocks noChangeShapeType="1"/>
          </p:cNvCxnSpPr>
          <p:nvPr/>
        </p:nvCxnSpPr>
        <p:spPr bwMode="auto">
          <a:xfrm>
            <a:off x="2611464" y="4160516"/>
            <a:ext cx="3086969" cy="0"/>
          </a:xfrm>
          <a:prstGeom prst="line">
            <a:avLst/>
          </a:prstGeom>
          <a:noFill/>
          <a:ln w="28575" algn="ctr">
            <a:solidFill>
              <a:srgbClr val="008E40"/>
            </a:solidFill>
            <a:round/>
            <a:headEnd/>
            <a:tailEnd/>
          </a:ln>
        </p:spPr>
      </p:cxnSp>
      <p:sp>
        <p:nvSpPr>
          <p:cNvPr id="7" name="77 Flecha derecha"/>
          <p:cNvSpPr>
            <a:spLocks noChangeArrowheads="1"/>
          </p:cNvSpPr>
          <p:nvPr/>
        </p:nvSpPr>
        <p:spPr bwMode="auto">
          <a:xfrm>
            <a:off x="3182568" y="4046218"/>
            <a:ext cx="1463732" cy="230455"/>
          </a:xfrm>
          <a:prstGeom prst="rightArrow">
            <a:avLst>
              <a:gd name="adj1" fmla="val 50000"/>
              <a:gd name="adj2" fmla="val 26478"/>
            </a:avLst>
          </a:prstGeom>
          <a:solidFill>
            <a:srgbClr val="92D050"/>
          </a:solidFill>
          <a:ln w="9525" algn="ctr">
            <a:solidFill>
              <a:srgbClr val="008E40"/>
            </a:solidFill>
            <a:round/>
            <a:headEnd/>
            <a:tailEnd/>
          </a:ln>
        </p:spPr>
        <p:txBody>
          <a:bodyPr/>
          <a:lstStyle/>
          <a:p>
            <a:pPr>
              <a:buFontTx/>
              <a:buNone/>
            </a:pPr>
            <a:endParaRPr lang="es-ES">
              <a:solidFill>
                <a:srgbClr val="000000"/>
              </a:solidFill>
            </a:endParaRPr>
          </a:p>
        </p:txBody>
      </p:sp>
      <p:sp>
        <p:nvSpPr>
          <p:cNvPr id="8" name="78 Elipse"/>
          <p:cNvSpPr>
            <a:spLocks noChangeArrowheads="1"/>
          </p:cNvSpPr>
          <p:nvPr/>
        </p:nvSpPr>
        <p:spPr bwMode="auto">
          <a:xfrm>
            <a:off x="2611464" y="4091461"/>
            <a:ext cx="44273" cy="140700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>
              <a:buFontTx/>
              <a:buNone/>
            </a:pPr>
            <a:endParaRPr lang="es-ES">
              <a:solidFill>
                <a:srgbClr val="000000"/>
              </a:solidFill>
            </a:endParaRPr>
          </a:p>
        </p:txBody>
      </p:sp>
      <p:sp>
        <p:nvSpPr>
          <p:cNvPr id="9" name="8 CuadroTexto"/>
          <p:cNvSpPr txBox="1"/>
          <p:nvPr/>
        </p:nvSpPr>
        <p:spPr bwMode="auto">
          <a:xfrm>
            <a:off x="4875472" y="3245367"/>
            <a:ext cx="1936961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Tx/>
              <a:buNone/>
              <a:defRPr/>
            </a:pPr>
            <a:r>
              <a:rPr lang="es-ES" sz="1050" dirty="0" smtClean="0">
                <a:solidFill>
                  <a:srgbClr val="008E40"/>
                </a:solidFill>
              </a:rPr>
              <a:t>AAAAAAAAAAAAAAAAAAAA</a:t>
            </a:r>
            <a:endParaRPr lang="es-ES" sz="1050" baseline="-25000" dirty="0">
              <a:solidFill>
                <a:srgbClr val="008E40"/>
              </a:solidFill>
            </a:endParaRPr>
          </a:p>
        </p:txBody>
      </p:sp>
      <p:sp>
        <p:nvSpPr>
          <p:cNvPr id="10" name="9 CuadroTexto"/>
          <p:cNvSpPr txBox="1"/>
          <p:nvPr/>
        </p:nvSpPr>
        <p:spPr bwMode="auto">
          <a:xfrm>
            <a:off x="5630368" y="4029592"/>
            <a:ext cx="1042401" cy="25391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buFontTx/>
              <a:buNone/>
              <a:defRPr/>
            </a:pPr>
            <a:r>
              <a:rPr lang="es-ES" sz="1050" dirty="0" smtClean="0">
                <a:solidFill>
                  <a:srgbClr val="008E40"/>
                </a:solidFill>
              </a:rPr>
              <a:t>AAAAAAAAAA</a:t>
            </a:r>
            <a:endParaRPr lang="es-ES" sz="1050" baseline="-25000" dirty="0">
              <a:solidFill>
                <a:srgbClr val="008E40"/>
              </a:solidFill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2095" y="2971800"/>
            <a:ext cx="586753" cy="5867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8433" y="3745224"/>
            <a:ext cx="586753" cy="5867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10 Marco"/>
          <p:cNvSpPr/>
          <p:nvPr/>
        </p:nvSpPr>
        <p:spPr>
          <a:xfrm>
            <a:off x="381000" y="1828800"/>
            <a:ext cx="8534400" cy="3276600"/>
          </a:xfrm>
          <a:prstGeom prst="frame">
            <a:avLst>
              <a:gd name="adj1" fmla="val 126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897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CuadroTexto"/>
          <p:cNvSpPr txBox="1"/>
          <p:nvPr/>
        </p:nvSpPr>
        <p:spPr>
          <a:xfrm>
            <a:off x="3183593" y="1295400"/>
            <a:ext cx="2781146" cy="47089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ctr"/>
            <a:r>
              <a:rPr lang="en-GB" sz="2000" u="sng" dirty="0" smtClean="0">
                <a:solidFill>
                  <a:srgbClr val="000000"/>
                </a:solidFill>
              </a:rPr>
              <a:t>Two </a:t>
            </a:r>
            <a:r>
              <a:rPr lang="en-GB" sz="2000" u="sng" dirty="0">
                <a:solidFill>
                  <a:srgbClr val="000000"/>
                </a:solidFill>
              </a:rPr>
              <a:t>strains:</a:t>
            </a:r>
          </a:p>
          <a:p>
            <a:pPr marL="285750" indent="-285750" algn="ctr"/>
            <a:r>
              <a:rPr lang="en-GB" sz="2000" dirty="0">
                <a:solidFill>
                  <a:srgbClr val="000000"/>
                </a:solidFill>
              </a:rPr>
              <a:t>WT</a:t>
            </a:r>
          </a:p>
          <a:p>
            <a:pPr marL="285750" indent="-285750" algn="ctr"/>
            <a:r>
              <a:rPr lang="es-ES" sz="2000" i="1" dirty="0">
                <a:solidFill>
                  <a:srgbClr val="000000"/>
                </a:solidFill>
              </a:rPr>
              <a:t>∆rbp35</a:t>
            </a:r>
            <a:r>
              <a:rPr lang="en-GB" sz="2000" dirty="0">
                <a:solidFill>
                  <a:srgbClr val="000000"/>
                </a:solidFill>
              </a:rPr>
              <a:t> </a:t>
            </a:r>
          </a:p>
          <a:p>
            <a:pPr algn="ctr">
              <a:buFont typeface="Wingdings" pitchFamily="2" charset="2"/>
              <a:buNone/>
            </a:pPr>
            <a:endParaRPr lang="en-GB" sz="2000" u="sng" dirty="0" smtClean="0">
              <a:solidFill>
                <a:srgbClr val="000000"/>
              </a:solidFill>
            </a:endParaRPr>
          </a:p>
          <a:p>
            <a:pPr algn="ctr">
              <a:buFont typeface="Wingdings" pitchFamily="2" charset="2"/>
              <a:buNone/>
            </a:pPr>
            <a:r>
              <a:rPr lang="en-GB" sz="2000" u="sng" dirty="0" smtClean="0">
                <a:solidFill>
                  <a:srgbClr val="000000"/>
                </a:solidFill>
              </a:rPr>
              <a:t>Four nutrient conditions:</a:t>
            </a:r>
          </a:p>
          <a:p>
            <a:pPr marL="285750" indent="-285750" algn="ctr"/>
            <a:r>
              <a:rPr lang="en-GB" sz="2000" b="0" dirty="0" smtClean="0">
                <a:solidFill>
                  <a:srgbClr val="000000"/>
                </a:solidFill>
              </a:rPr>
              <a:t>Complete medium</a:t>
            </a:r>
          </a:p>
          <a:p>
            <a:pPr marL="285750" indent="-285750" algn="ctr"/>
            <a:r>
              <a:rPr lang="en-GB" sz="2000" b="0" dirty="0" smtClean="0">
                <a:solidFill>
                  <a:srgbClr val="000000"/>
                </a:solidFill>
              </a:rPr>
              <a:t>Minimal medium</a:t>
            </a:r>
          </a:p>
          <a:p>
            <a:pPr marL="285750" indent="-285750" algn="ctr"/>
            <a:r>
              <a:rPr lang="en-GB" sz="2000" b="0" dirty="0" smtClean="0">
                <a:solidFill>
                  <a:srgbClr val="000000"/>
                </a:solidFill>
              </a:rPr>
              <a:t>Nitrogen starvation</a:t>
            </a:r>
          </a:p>
          <a:p>
            <a:pPr marL="285750" indent="-285750" algn="ctr"/>
            <a:r>
              <a:rPr lang="en-GB" sz="2000" dirty="0" smtClean="0">
                <a:solidFill>
                  <a:srgbClr val="000000"/>
                </a:solidFill>
              </a:rPr>
              <a:t>Carbon starvation</a:t>
            </a:r>
            <a:endParaRPr lang="en-GB" sz="2000" b="0" dirty="0" smtClean="0">
              <a:solidFill>
                <a:srgbClr val="000000"/>
              </a:solidFill>
            </a:endParaRPr>
          </a:p>
          <a:p>
            <a:pPr marL="285750" indent="-285750" algn="ctr"/>
            <a:endParaRPr lang="en-GB" sz="2000" dirty="0">
              <a:solidFill>
                <a:srgbClr val="000000"/>
              </a:solidFill>
            </a:endParaRPr>
          </a:p>
          <a:p>
            <a:pPr marL="285750" indent="-285750" algn="ctr"/>
            <a:r>
              <a:rPr lang="en-GB" sz="2000" b="0" u="sng" dirty="0" smtClean="0">
                <a:solidFill>
                  <a:srgbClr val="000000"/>
                </a:solidFill>
              </a:rPr>
              <a:t>3 Replicates:</a:t>
            </a:r>
          </a:p>
          <a:p>
            <a:pPr marL="285750" indent="-285750" algn="ctr"/>
            <a:r>
              <a:rPr lang="en-GB" sz="2000" b="0" dirty="0" smtClean="0">
                <a:solidFill>
                  <a:srgbClr val="000000"/>
                </a:solidFill>
              </a:rPr>
              <a:t>#1, #2, #3</a:t>
            </a:r>
          </a:p>
          <a:p>
            <a:pPr marL="285750" indent="-285750" algn="ctr"/>
            <a:endParaRPr lang="en-GB" sz="2000" dirty="0">
              <a:solidFill>
                <a:srgbClr val="000000"/>
              </a:solidFill>
            </a:endParaRPr>
          </a:p>
          <a:p>
            <a:pPr marL="285750" indent="-285750" algn="ctr"/>
            <a:r>
              <a:rPr lang="en-GB" sz="2000" b="0" u="sng" dirty="0" smtClean="0">
                <a:solidFill>
                  <a:srgbClr val="000000"/>
                </a:solidFill>
              </a:rPr>
              <a:t>Coverage:</a:t>
            </a:r>
          </a:p>
          <a:p>
            <a:pPr marL="285750" indent="-285750" algn="ctr"/>
            <a:r>
              <a:rPr lang="en-GB" sz="2000" dirty="0" smtClean="0">
                <a:solidFill>
                  <a:srgbClr val="000000"/>
                </a:solidFill>
              </a:rPr>
              <a:t>400x poly(A) site</a:t>
            </a:r>
            <a:endParaRPr lang="en-GB" sz="2000" b="0" dirty="0">
              <a:solidFill>
                <a:srgbClr val="000000"/>
              </a:solidFill>
            </a:endParaRPr>
          </a:p>
        </p:txBody>
      </p:sp>
      <p:sp>
        <p:nvSpPr>
          <p:cNvPr id="3" name="1 CuadroTexto"/>
          <p:cNvSpPr txBox="1"/>
          <p:nvPr/>
        </p:nvSpPr>
        <p:spPr>
          <a:xfrm>
            <a:off x="88998" y="135467"/>
            <a:ext cx="8970336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GB"/>
            </a:defPPr>
            <a:lvl1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kern="0">
                <a:solidFill>
                  <a:srgbClr val="FFFFFF"/>
                </a:solidFill>
                <a:latin typeface="Comic Sans MS" pitchFamily="66" charset="0"/>
              </a:defRPr>
            </a:lvl1pPr>
          </a:lstStyle>
          <a:p>
            <a:r>
              <a:rPr lang="es-ES" sz="3600" dirty="0" err="1" smtClean="0">
                <a:solidFill>
                  <a:schemeClr val="tx1"/>
                </a:solidFill>
                <a:latin typeface="+mj-lt"/>
              </a:rPr>
              <a:t>Sequencing</a:t>
            </a:r>
            <a:r>
              <a:rPr lang="es-ES" sz="3600" dirty="0" smtClean="0">
                <a:solidFill>
                  <a:schemeClr val="tx1"/>
                </a:solidFill>
                <a:latin typeface="+mj-lt"/>
              </a:rPr>
              <a:t> </a:t>
            </a:r>
            <a:r>
              <a:rPr lang="es-ES" sz="3600" dirty="0" err="1" smtClean="0">
                <a:solidFill>
                  <a:schemeClr val="tx1"/>
                </a:solidFill>
                <a:latin typeface="+mj-lt"/>
              </a:rPr>
              <a:t>details</a:t>
            </a:r>
            <a:endParaRPr lang="es-ES" sz="3600" i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5" name="4 Cerrar llave"/>
          <p:cNvSpPr/>
          <p:nvPr/>
        </p:nvSpPr>
        <p:spPr>
          <a:xfrm>
            <a:off x="5562600" y="3505200"/>
            <a:ext cx="304800" cy="60960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5 Rectángulo"/>
          <p:cNvSpPr/>
          <p:nvPr/>
        </p:nvSpPr>
        <p:spPr>
          <a:xfrm>
            <a:off x="5927937" y="3656111"/>
            <a:ext cx="221689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 algn="ctr"/>
            <a:r>
              <a:rPr lang="en-GB" sz="1400" dirty="0" smtClean="0">
                <a:solidFill>
                  <a:srgbClr val="000000"/>
                </a:solidFill>
              </a:rPr>
              <a:t>Typical on-plant conditions</a:t>
            </a:r>
            <a:endParaRPr lang="en-GB" sz="1400" dirty="0">
              <a:solidFill>
                <a:srgbClr val="000000"/>
              </a:solidFill>
            </a:endParaRPr>
          </a:p>
        </p:txBody>
      </p:sp>
      <p:pic>
        <p:nvPicPr>
          <p:cNvPr id="3073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286000"/>
            <a:ext cx="1685925" cy="1962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ectangle 7"/>
          <p:cNvSpPr/>
          <p:nvPr/>
        </p:nvSpPr>
        <p:spPr>
          <a:xfrm>
            <a:off x="250918" y="4419600"/>
            <a:ext cx="24032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Julio Rodríguez-Romero</a:t>
            </a:r>
          </a:p>
        </p:txBody>
      </p:sp>
      <p:sp>
        <p:nvSpPr>
          <p:cNvPr id="9" name="2 CuadroTexto"/>
          <p:cNvSpPr txBox="1"/>
          <p:nvPr/>
        </p:nvSpPr>
        <p:spPr>
          <a:xfrm>
            <a:off x="88998" y="6324600"/>
            <a:ext cx="89275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Font typeface="Wingdings" pitchFamily="2" charset="2"/>
              <a:buNone/>
            </a:pPr>
            <a:r>
              <a:rPr lang="en-US" sz="1200" b="0" dirty="0" smtClean="0">
                <a:solidFill>
                  <a:srgbClr val="000000"/>
                </a:solidFill>
              </a:rPr>
              <a:t>(</a:t>
            </a:r>
            <a:r>
              <a:rPr lang="en-US" sz="1200" b="0" dirty="0" err="1" smtClean="0">
                <a:solidFill>
                  <a:srgbClr val="000000"/>
                </a:solidFill>
              </a:rPr>
              <a:t>Wilkening</a:t>
            </a:r>
            <a:r>
              <a:rPr lang="en-US" sz="1200" b="0" dirty="0" smtClean="0">
                <a:solidFill>
                  <a:srgbClr val="000000"/>
                </a:solidFill>
              </a:rPr>
              <a:t> et al., Nucleic Acids Res. 2013 , 1–8. An </a:t>
            </a:r>
            <a:r>
              <a:rPr lang="en-US" sz="1200" b="0" dirty="0">
                <a:solidFill>
                  <a:srgbClr val="000000"/>
                </a:solidFill>
              </a:rPr>
              <a:t>efficient method for </a:t>
            </a:r>
            <a:r>
              <a:rPr lang="en-US" sz="1200" b="0" dirty="0" smtClean="0">
                <a:solidFill>
                  <a:srgbClr val="000000"/>
                </a:solidFill>
              </a:rPr>
              <a:t>genome-wide polyadenylation site </a:t>
            </a:r>
            <a:r>
              <a:rPr lang="en-US" sz="1200" b="0" dirty="0">
                <a:solidFill>
                  <a:srgbClr val="000000"/>
                </a:solidFill>
              </a:rPr>
              <a:t>mapping and </a:t>
            </a:r>
            <a:r>
              <a:rPr lang="en-US" sz="1200" b="0" dirty="0" smtClean="0">
                <a:solidFill>
                  <a:srgbClr val="000000"/>
                </a:solidFill>
              </a:rPr>
              <a:t>RNA quantification)</a:t>
            </a:r>
            <a:endParaRPr lang="en-US" sz="1200" b="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0761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CuadroTexto"/>
          <p:cNvSpPr txBox="1"/>
          <p:nvPr/>
        </p:nvSpPr>
        <p:spPr>
          <a:xfrm>
            <a:off x="1529738" y="2932093"/>
            <a:ext cx="4629625" cy="954089"/>
          </a:xfrm>
          <a:prstGeom prst="rect">
            <a:avLst/>
          </a:prstGeom>
          <a:noFill/>
        </p:spPr>
        <p:txBody>
          <a:bodyPr wrap="none" lIns="91420" tIns="45711" rIns="91420" bIns="45711" rtlCol="0">
            <a:spAutoFit/>
          </a:bodyPr>
          <a:lstStyle/>
          <a:p>
            <a:pPr>
              <a:buFontTx/>
              <a:buNone/>
            </a:pPr>
            <a:r>
              <a:rPr lang="en-US" sz="2800" b="0" dirty="0" smtClean="0">
                <a:solidFill>
                  <a:prstClr val="black"/>
                </a:solidFill>
              </a:rPr>
              <a:t>Results </a:t>
            </a:r>
            <a:r>
              <a:rPr lang="en-US" sz="2800" b="0" dirty="0">
                <a:solidFill>
                  <a:prstClr val="black"/>
                </a:solidFill>
              </a:rPr>
              <a:t>in wild-type</a:t>
            </a:r>
          </a:p>
          <a:p>
            <a:pPr>
              <a:buFontTx/>
              <a:buNone/>
            </a:pPr>
            <a:r>
              <a:rPr lang="en-US" sz="2800" b="0" dirty="0" smtClean="0">
                <a:solidFill>
                  <a:prstClr val="black"/>
                </a:solidFill>
              </a:rPr>
              <a:t>Results </a:t>
            </a:r>
            <a:r>
              <a:rPr lang="en-US" sz="2800" b="0" dirty="0">
                <a:solidFill>
                  <a:prstClr val="black"/>
                </a:solidFill>
              </a:rPr>
              <a:t>in the </a:t>
            </a:r>
            <a:r>
              <a:rPr lang="en-US" sz="2800" b="0" dirty="0">
                <a:solidFill>
                  <a:prstClr val="black"/>
                </a:solidFill>
                <a:latin typeface="Times New Roman"/>
                <a:cs typeface="Times New Roman"/>
              </a:rPr>
              <a:t>∆</a:t>
            </a:r>
            <a:r>
              <a:rPr lang="en-US" sz="2800" b="0" i="1" dirty="0">
                <a:solidFill>
                  <a:prstClr val="black"/>
                </a:solidFill>
              </a:rPr>
              <a:t>rbp35</a:t>
            </a:r>
            <a:r>
              <a:rPr lang="en-US" sz="2800" b="0" dirty="0">
                <a:solidFill>
                  <a:prstClr val="black"/>
                </a:solidFill>
              </a:rPr>
              <a:t> mutant</a:t>
            </a:r>
          </a:p>
        </p:txBody>
      </p:sp>
      <p:sp>
        <p:nvSpPr>
          <p:cNvPr id="5" name="4 CuadroTexto"/>
          <p:cNvSpPr txBox="1"/>
          <p:nvPr/>
        </p:nvSpPr>
        <p:spPr>
          <a:xfrm>
            <a:off x="149555" y="2287256"/>
            <a:ext cx="4396804" cy="523202"/>
          </a:xfrm>
          <a:prstGeom prst="rect">
            <a:avLst/>
          </a:prstGeom>
          <a:noFill/>
        </p:spPr>
        <p:txBody>
          <a:bodyPr wrap="none" lIns="91420" tIns="45711" rIns="91420" bIns="45711" rtlCol="0">
            <a:spAutoFit/>
          </a:bodyPr>
          <a:lstStyle/>
          <a:p>
            <a:pPr>
              <a:buFontTx/>
              <a:buNone/>
            </a:pPr>
            <a:r>
              <a:rPr lang="en-US" sz="2800" u="sng" dirty="0">
                <a:solidFill>
                  <a:srgbClr val="0070C0"/>
                </a:solidFill>
              </a:rPr>
              <a:t>P</a:t>
            </a:r>
            <a:r>
              <a:rPr lang="en-US" sz="2800" u="sng" dirty="0" smtClean="0">
                <a:solidFill>
                  <a:srgbClr val="0070C0"/>
                </a:solidFill>
              </a:rPr>
              <a:t>oly(A</a:t>
            </a:r>
            <a:r>
              <a:rPr lang="en-US" sz="2800" u="sng" dirty="0">
                <a:solidFill>
                  <a:srgbClr val="0070C0"/>
                </a:solidFill>
              </a:rPr>
              <a:t>) site mapping analysis</a:t>
            </a:r>
          </a:p>
        </p:txBody>
      </p:sp>
      <p:sp>
        <p:nvSpPr>
          <p:cNvPr id="11" name="10 Rectángulo"/>
          <p:cNvSpPr/>
          <p:nvPr/>
        </p:nvSpPr>
        <p:spPr bwMode="auto">
          <a:xfrm>
            <a:off x="149555" y="2333422"/>
            <a:ext cx="5584371" cy="477054"/>
          </a:xfrm>
          <a:prstGeom prst="rect">
            <a:avLst/>
          </a:prstGeom>
          <a:noFill/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20" tIns="45711" rIns="91420" bIns="45711" numCol="1" rtlCol="0" anchor="t" anchorCtr="0" compatLnSpc="1">
            <a:prstTxWarp prst="textNoShape">
              <a:avLst/>
            </a:prstTxWarp>
          </a:bodyPr>
          <a:lstStyle/>
          <a:p>
            <a:pPr defTabSz="449171" hangingPunct="0">
              <a:lnSpc>
                <a:spcPct val="93000"/>
              </a:lnSpc>
              <a:buClr>
                <a:srgbClr val="000000"/>
              </a:buClr>
              <a:buSzPct val="100000"/>
              <a:buFontTx/>
              <a:buNone/>
            </a:pPr>
            <a:endParaRPr lang="en-US" sz="1800" b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9709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CuadroTexto"/>
          <p:cNvSpPr txBox="1"/>
          <p:nvPr/>
        </p:nvSpPr>
        <p:spPr>
          <a:xfrm>
            <a:off x="1529738" y="2932093"/>
            <a:ext cx="4629625" cy="954089"/>
          </a:xfrm>
          <a:prstGeom prst="rect">
            <a:avLst/>
          </a:prstGeom>
          <a:noFill/>
        </p:spPr>
        <p:txBody>
          <a:bodyPr wrap="none" lIns="91420" tIns="45711" rIns="91420" bIns="45711" rtlCol="0">
            <a:spAutoFit/>
          </a:bodyPr>
          <a:lstStyle/>
          <a:p>
            <a:pPr>
              <a:buFontTx/>
              <a:buNone/>
            </a:pPr>
            <a:r>
              <a:rPr lang="en-US" sz="2800" b="0" dirty="0" smtClean="0">
                <a:solidFill>
                  <a:prstClr val="black"/>
                </a:solidFill>
              </a:rPr>
              <a:t>Results </a:t>
            </a:r>
            <a:r>
              <a:rPr lang="en-US" sz="2800" b="0" dirty="0">
                <a:solidFill>
                  <a:prstClr val="black"/>
                </a:solidFill>
              </a:rPr>
              <a:t>in wild-type</a:t>
            </a:r>
          </a:p>
          <a:p>
            <a:pPr>
              <a:buFontTx/>
              <a:buNone/>
            </a:pPr>
            <a:r>
              <a:rPr lang="en-US" sz="2800" b="0" dirty="0" smtClean="0">
                <a:solidFill>
                  <a:prstClr val="black"/>
                </a:solidFill>
              </a:rPr>
              <a:t>Results </a:t>
            </a:r>
            <a:r>
              <a:rPr lang="en-US" sz="2800" b="0" dirty="0">
                <a:solidFill>
                  <a:prstClr val="black"/>
                </a:solidFill>
              </a:rPr>
              <a:t>in the </a:t>
            </a:r>
            <a:r>
              <a:rPr lang="en-US" sz="2800" b="0" dirty="0">
                <a:solidFill>
                  <a:prstClr val="black"/>
                </a:solidFill>
                <a:latin typeface="Times New Roman"/>
                <a:cs typeface="Times New Roman"/>
              </a:rPr>
              <a:t>∆</a:t>
            </a:r>
            <a:r>
              <a:rPr lang="en-US" sz="2800" b="0" i="1" dirty="0">
                <a:solidFill>
                  <a:prstClr val="black"/>
                </a:solidFill>
              </a:rPr>
              <a:t>rbp35</a:t>
            </a:r>
            <a:r>
              <a:rPr lang="en-US" sz="2800" b="0" dirty="0">
                <a:solidFill>
                  <a:prstClr val="black"/>
                </a:solidFill>
              </a:rPr>
              <a:t> mutant</a:t>
            </a:r>
          </a:p>
        </p:txBody>
      </p:sp>
      <p:sp>
        <p:nvSpPr>
          <p:cNvPr id="5" name="4 CuadroTexto"/>
          <p:cNvSpPr txBox="1"/>
          <p:nvPr/>
        </p:nvSpPr>
        <p:spPr>
          <a:xfrm>
            <a:off x="149555" y="2287256"/>
            <a:ext cx="4396804" cy="523202"/>
          </a:xfrm>
          <a:prstGeom prst="rect">
            <a:avLst/>
          </a:prstGeom>
          <a:noFill/>
        </p:spPr>
        <p:txBody>
          <a:bodyPr wrap="none" lIns="91420" tIns="45711" rIns="91420" bIns="45711" rtlCol="0">
            <a:spAutoFit/>
          </a:bodyPr>
          <a:lstStyle/>
          <a:p>
            <a:pPr>
              <a:buFontTx/>
              <a:buNone/>
            </a:pPr>
            <a:r>
              <a:rPr lang="en-US" sz="2800" u="sng" dirty="0">
                <a:solidFill>
                  <a:srgbClr val="0070C0"/>
                </a:solidFill>
              </a:rPr>
              <a:t>P</a:t>
            </a:r>
            <a:r>
              <a:rPr lang="en-US" sz="2800" u="sng" dirty="0" smtClean="0">
                <a:solidFill>
                  <a:srgbClr val="0070C0"/>
                </a:solidFill>
              </a:rPr>
              <a:t>oly(A</a:t>
            </a:r>
            <a:r>
              <a:rPr lang="en-US" sz="2800" u="sng" dirty="0">
                <a:solidFill>
                  <a:srgbClr val="0070C0"/>
                </a:solidFill>
              </a:rPr>
              <a:t>) site mapping analysis</a:t>
            </a:r>
          </a:p>
        </p:txBody>
      </p:sp>
      <p:sp>
        <p:nvSpPr>
          <p:cNvPr id="6" name="5 Rectángulo"/>
          <p:cNvSpPr/>
          <p:nvPr/>
        </p:nvSpPr>
        <p:spPr bwMode="auto">
          <a:xfrm>
            <a:off x="1529738" y="2951946"/>
            <a:ext cx="4356588" cy="477054"/>
          </a:xfrm>
          <a:prstGeom prst="rect">
            <a:avLst/>
          </a:prstGeom>
          <a:noFill/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20" tIns="45711" rIns="91420" bIns="45711" numCol="1" rtlCol="0" anchor="t" anchorCtr="0" compatLnSpc="1">
            <a:prstTxWarp prst="textNoShape">
              <a:avLst/>
            </a:prstTxWarp>
          </a:bodyPr>
          <a:lstStyle/>
          <a:p>
            <a:pPr defTabSz="449171" hangingPunct="0">
              <a:lnSpc>
                <a:spcPct val="93000"/>
              </a:lnSpc>
              <a:buClr>
                <a:srgbClr val="000000"/>
              </a:buClr>
              <a:buSzPct val="100000"/>
              <a:buFontTx/>
              <a:buNone/>
            </a:pPr>
            <a:endParaRPr lang="en-US" sz="1800" b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3962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703" y="2791598"/>
            <a:ext cx="8407444" cy="989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4 CuadroTexto"/>
          <p:cNvSpPr txBox="1"/>
          <p:nvPr/>
        </p:nvSpPr>
        <p:spPr>
          <a:xfrm>
            <a:off x="536606" y="3502223"/>
            <a:ext cx="7514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5’UTR</a:t>
            </a:r>
            <a:endParaRPr lang="es-ES" sz="1400" dirty="0"/>
          </a:p>
        </p:txBody>
      </p:sp>
      <p:sp>
        <p:nvSpPr>
          <p:cNvPr id="6" name="5 CuadroTexto"/>
          <p:cNvSpPr txBox="1"/>
          <p:nvPr/>
        </p:nvSpPr>
        <p:spPr>
          <a:xfrm>
            <a:off x="7142028" y="3572782"/>
            <a:ext cx="7514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3</a:t>
            </a:r>
            <a:r>
              <a:rPr lang="en-US" sz="1400" dirty="0" smtClean="0"/>
              <a:t>’UTR</a:t>
            </a:r>
            <a:endParaRPr lang="es-ES" sz="1400" dirty="0"/>
          </a:p>
        </p:txBody>
      </p:sp>
      <p:cxnSp>
        <p:nvCxnSpPr>
          <p:cNvPr id="7" name="6 Conector recto de flecha"/>
          <p:cNvCxnSpPr/>
          <p:nvPr/>
        </p:nvCxnSpPr>
        <p:spPr>
          <a:xfrm>
            <a:off x="1288007" y="3572782"/>
            <a:ext cx="7393" cy="46166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7 Conector recto de flecha"/>
          <p:cNvCxnSpPr/>
          <p:nvPr/>
        </p:nvCxnSpPr>
        <p:spPr>
          <a:xfrm>
            <a:off x="6629399" y="3630975"/>
            <a:ext cx="1" cy="4076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8 CuadroTexto"/>
          <p:cNvSpPr txBox="1"/>
          <p:nvPr/>
        </p:nvSpPr>
        <p:spPr>
          <a:xfrm>
            <a:off x="790713" y="3990201"/>
            <a:ext cx="11142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</a:rPr>
              <a:t>Start codon</a:t>
            </a:r>
            <a:endParaRPr lang="es-ES" sz="1400" b="1" dirty="0">
              <a:solidFill>
                <a:srgbClr val="FF0000"/>
              </a:solidFill>
            </a:endParaRPr>
          </a:p>
        </p:txBody>
      </p:sp>
      <p:sp>
        <p:nvSpPr>
          <p:cNvPr id="10" name="9 CuadroTexto"/>
          <p:cNvSpPr txBox="1"/>
          <p:nvPr/>
        </p:nvSpPr>
        <p:spPr>
          <a:xfrm>
            <a:off x="5908198" y="4034448"/>
            <a:ext cx="12338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</a:rPr>
              <a:t>Stop codon</a:t>
            </a:r>
            <a:endParaRPr lang="es-ES" sz="1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5372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703" y="2791598"/>
            <a:ext cx="8407444" cy="989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4 CuadroTexto"/>
          <p:cNvSpPr txBox="1"/>
          <p:nvPr/>
        </p:nvSpPr>
        <p:spPr>
          <a:xfrm>
            <a:off x="536606" y="3502223"/>
            <a:ext cx="7514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5’UTR</a:t>
            </a:r>
            <a:endParaRPr lang="es-ES" sz="1400" dirty="0"/>
          </a:p>
        </p:txBody>
      </p:sp>
      <p:sp>
        <p:nvSpPr>
          <p:cNvPr id="6" name="5 CuadroTexto"/>
          <p:cNvSpPr txBox="1"/>
          <p:nvPr/>
        </p:nvSpPr>
        <p:spPr>
          <a:xfrm>
            <a:off x="7142028" y="3572782"/>
            <a:ext cx="7514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3</a:t>
            </a:r>
            <a:r>
              <a:rPr lang="en-US" sz="1400" dirty="0" smtClean="0"/>
              <a:t>’UTR</a:t>
            </a:r>
            <a:endParaRPr lang="es-ES" sz="1400" dirty="0"/>
          </a:p>
        </p:txBody>
      </p:sp>
      <p:cxnSp>
        <p:nvCxnSpPr>
          <p:cNvPr id="7" name="6 Conector recto de flecha"/>
          <p:cNvCxnSpPr/>
          <p:nvPr/>
        </p:nvCxnSpPr>
        <p:spPr>
          <a:xfrm>
            <a:off x="1288007" y="3572782"/>
            <a:ext cx="7393" cy="46166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7 Conector recto de flecha"/>
          <p:cNvCxnSpPr/>
          <p:nvPr/>
        </p:nvCxnSpPr>
        <p:spPr>
          <a:xfrm>
            <a:off x="6629399" y="3630975"/>
            <a:ext cx="1" cy="4076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8 CuadroTexto"/>
          <p:cNvSpPr txBox="1"/>
          <p:nvPr/>
        </p:nvSpPr>
        <p:spPr>
          <a:xfrm>
            <a:off x="790713" y="3990201"/>
            <a:ext cx="11142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</a:rPr>
              <a:t>Start codon</a:t>
            </a:r>
            <a:endParaRPr lang="es-ES" sz="1400" b="1" dirty="0">
              <a:solidFill>
                <a:srgbClr val="FF0000"/>
              </a:solidFill>
            </a:endParaRPr>
          </a:p>
        </p:txBody>
      </p:sp>
      <p:sp>
        <p:nvSpPr>
          <p:cNvPr id="10" name="9 CuadroTexto"/>
          <p:cNvSpPr txBox="1"/>
          <p:nvPr/>
        </p:nvSpPr>
        <p:spPr>
          <a:xfrm>
            <a:off x="5908198" y="4034448"/>
            <a:ext cx="12338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</a:rPr>
              <a:t>Stop codon</a:t>
            </a:r>
            <a:endParaRPr lang="es-ES" sz="1400" b="1" dirty="0">
              <a:solidFill>
                <a:srgbClr val="FF0000"/>
              </a:solidFill>
            </a:endParaRPr>
          </a:p>
        </p:txBody>
      </p:sp>
      <p:cxnSp>
        <p:nvCxnSpPr>
          <p:cNvPr id="11" name="10 Conector recto de flecha"/>
          <p:cNvCxnSpPr/>
          <p:nvPr/>
        </p:nvCxnSpPr>
        <p:spPr>
          <a:xfrm>
            <a:off x="7383479" y="2334399"/>
            <a:ext cx="268500" cy="73608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11 Conector recto de flecha"/>
          <p:cNvCxnSpPr/>
          <p:nvPr/>
        </p:nvCxnSpPr>
        <p:spPr>
          <a:xfrm flipH="1">
            <a:off x="7142028" y="2334399"/>
            <a:ext cx="241451" cy="36804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12 CuadroTexto"/>
          <p:cNvSpPr txBox="1"/>
          <p:nvPr/>
        </p:nvSpPr>
        <p:spPr>
          <a:xfrm>
            <a:off x="3964731" y="1811972"/>
            <a:ext cx="512076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~14000 poly(A) sites were identified on the genome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79016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8519" y="5425735"/>
            <a:ext cx="1887162" cy="1300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 Box 35"/>
          <p:cNvSpPr txBox="1">
            <a:spLocks noChangeArrowheads="1"/>
          </p:cNvSpPr>
          <p:nvPr/>
        </p:nvSpPr>
        <p:spPr bwMode="auto">
          <a:xfrm>
            <a:off x="529647" y="1413198"/>
            <a:ext cx="857907" cy="3693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0" tIns="45715" rIns="91430" bIns="45715">
            <a:spAutoFit/>
          </a:bodyPr>
          <a:lstStyle>
            <a:lvl1pPr eaLnBrk="0" hangingPunct="0">
              <a:defRPr sz="900" b="1" u="sng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900" b="1" u="sng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900" b="1" u="sng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900" b="1" u="sng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900" b="1" u="sng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  <a:defRPr sz="900" b="1" u="sng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  <a:defRPr sz="900" b="1" u="sng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  <a:defRPr sz="900" b="1" u="sng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  <a:defRPr sz="900" b="1" u="sng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sz="1800" b="0" u="none" dirty="0">
                <a:solidFill>
                  <a:srgbClr val="000000"/>
                </a:solidFill>
                <a:latin typeface="+mn-lt"/>
                <a:cs typeface="Arial" charset="0"/>
              </a:rPr>
              <a:t>panicle</a:t>
            </a:r>
            <a:endParaRPr lang="en-GB" sz="2000" b="0" u="none" dirty="0">
              <a:solidFill>
                <a:srgbClr val="000000"/>
              </a:solidFill>
              <a:latin typeface="+mn-lt"/>
              <a:cs typeface="Arial" charset="0"/>
            </a:endParaRPr>
          </a:p>
        </p:txBody>
      </p:sp>
      <p:pic>
        <p:nvPicPr>
          <p:cNvPr id="10" name="Picture 77" descr="panicl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51" r="14970" b="5379"/>
          <a:stretch>
            <a:fillRect/>
          </a:stretch>
        </p:blipFill>
        <p:spPr bwMode="auto">
          <a:xfrm>
            <a:off x="419992" y="1886597"/>
            <a:ext cx="1081098" cy="22282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26" descr="node-blast.tif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52" t="2229" b="5052"/>
          <a:stretch>
            <a:fillRect/>
          </a:stretch>
        </p:blipFill>
        <p:spPr bwMode="auto">
          <a:xfrm>
            <a:off x="3150579" y="2055672"/>
            <a:ext cx="892175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Oval 60"/>
          <p:cNvSpPr>
            <a:spLocks noChangeArrowheads="1"/>
          </p:cNvSpPr>
          <p:nvPr/>
        </p:nvSpPr>
        <p:spPr bwMode="auto">
          <a:xfrm>
            <a:off x="3065835" y="2816663"/>
            <a:ext cx="530831" cy="459218"/>
          </a:xfrm>
          <a:prstGeom prst="ellipse">
            <a:avLst/>
          </a:prstGeom>
          <a:noFill/>
          <a:ln w="28575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1430" tIns="45715" rIns="91430" bIns="45715" anchor="ctr"/>
          <a:lstStyle/>
          <a:p>
            <a:pPr>
              <a:buFontTx/>
              <a:buNone/>
            </a:pPr>
            <a:endParaRPr lang="en-US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1" name="Text Box 35"/>
          <p:cNvSpPr txBox="1">
            <a:spLocks noChangeArrowheads="1"/>
          </p:cNvSpPr>
          <p:nvPr/>
        </p:nvSpPr>
        <p:spPr bwMode="auto">
          <a:xfrm>
            <a:off x="3217254" y="1667416"/>
            <a:ext cx="723255" cy="4000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0" tIns="45715" rIns="91430" bIns="45715">
            <a:spAutoFit/>
          </a:bodyPr>
          <a:lstStyle>
            <a:lvl1pPr eaLnBrk="0" hangingPunct="0">
              <a:defRPr sz="900" b="1" u="sng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900" b="1" u="sng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900" b="1" u="sng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900" b="1" u="sng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900" b="1" u="sng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  <a:defRPr sz="900" b="1" u="sng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  <a:defRPr sz="900" b="1" u="sng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  <a:defRPr sz="900" b="1" u="sng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  <a:defRPr sz="900" b="1" u="sng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sz="1800" b="0" u="none" dirty="0">
                <a:solidFill>
                  <a:srgbClr val="000000"/>
                </a:solidFill>
                <a:latin typeface="+mn-lt"/>
                <a:cs typeface="Arial" charset="0"/>
              </a:rPr>
              <a:t>node</a:t>
            </a:r>
            <a:r>
              <a:rPr lang="en-US" sz="2000" b="0" u="none" dirty="0">
                <a:solidFill>
                  <a:srgbClr val="000000"/>
                </a:solidFill>
                <a:latin typeface="+mn-lt"/>
                <a:cs typeface="Arial" charset="0"/>
              </a:rPr>
              <a:t> </a:t>
            </a:r>
            <a:endParaRPr lang="en-GB" sz="2000" b="0" u="none" dirty="0">
              <a:solidFill>
                <a:srgbClr val="000000"/>
              </a:solidFill>
              <a:latin typeface="+mn-lt"/>
              <a:cs typeface="Arial" charset="0"/>
            </a:endParaRPr>
          </a:p>
        </p:txBody>
      </p:sp>
      <p:pic>
        <p:nvPicPr>
          <p:cNvPr id="23" name="Picture 40" descr="collar-infection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992" y="5243511"/>
            <a:ext cx="1652675" cy="13858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Text Box 41"/>
          <p:cNvSpPr txBox="1">
            <a:spLocks noChangeArrowheads="1"/>
          </p:cNvSpPr>
          <p:nvPr/>
        </p:nvSpPr>
        <p:spPr bwMode="auto">
          <a:xfrm>
            <a:off x="740559" y="4860246"/>
            <a:ext cx="698761" cy="3693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0" tIns="45715" rIns="91430" bIns="45715">
            <a:spAutoFit/>
          </a:bodyPr>
          <a:lstStyle>
            <a:lvl1pPr eaLnBrk="0" hangingPunct="0">
              <a:defRPr sz="900" b="1" u="sng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900" b="1" u="sng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900" b="1" u="sng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900" b="1" u="sng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900" b="1" u="sng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  <a:defRPr sz="900" b="1" u="sng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  <a:defRPr sz="900" b="1" u="sng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  <a:defRPr sz="900" b="1" u="sng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  <a:defRPr sz="900" b="1" u="sng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sz="1800" b="0" u="none" dirty="0">
                <a:solidFill>
                  <a:srgbClr val="000000"/>
                </a:solidFill>
                <a:latin typeface="+mn-lt"/>
                <a:cs typeface="Arial" charset="0"/>
              </a:rPr>
              <a:t>collar</a:t>
            </a:r>
            <a:endParaRPr lang="en-GB" sz="2000" b="0" u="none" dirty="0">
              <a:solidFill>
                <a:srgbClr val="000000"/>
              </a:solidFill>
              <a:latin typeface="+mn-lt"/>
              <a:cs typeface="Arial" charset="0"/>
            </a:endParaRPr>
          </a:p>
        </p:txBody>
      </p:sp>
      <p:pic>
        <p:nvPicPr>
          <p:cNvPr id="28" name="Picture 24" descr="neck-blast.tif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57" b="4129"/>
          <a:stretch>
            <a:fillRect/>
          </a:stretch>
        </p:blipFill>
        <p:spPr bwMode="auto">
          <a:xfrm>
            <a:off x="7010400" y="4494213"/>
            <a:ext cx="1801812" cy="2211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Text Box 51"/>
          <p:cNvSpPr txBox="1">
            <a:spLocks noChangeArrowheads="1"/>
          </p:cNvSpPr>
          <p:nvPr/>
        </p:nvSpPr>
        <p:spPr bwMode="auto">
          <a:xfrm>
            <a:off x="7649675" y="4151955"/>
            <a:ext cx="676768" cy="3693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0" tIns="45715" rIns="91430" bIns="45715">
            <a:spAutoFit/>
          </a:bodyPr>
          <a:lstStyle>
            <a:lvl1pPr eaLnBrk="0" hangingPunct="0">
              <a:defRPr sz="900" b="1" u="sng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900" b="1" u="sng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900" b="1" u="sng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900" b="1" u="sng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900" b="1" u="sng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  <a:defRPr sz="900" b="1" u="sng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  <a:defRPr sz="900" b="1" u="sng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  <a:defRPr sz="900" b="1" u="sng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  <a:defRPr sz="900" b="1" u="sng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sz="1800" b="0" u="none" dirty="0">
                <a:solidFill>
                  <a:srgbClr val="000000"/>
                </a:solidFill>
                <a:latin typeface="+mn-lt"/>
                <a:cs typeface="Arial" charset="0"/>
              </a:rPr>
              <a:t>neck </a:t>
            </a:r>
            <a:endParaRPr lang="en-GB" sz="1800" b="0" u="none" dirty="0">
              <a:solidFill>
                <a:srgbClr val="000000"/>
              </a:solidFill>
              <a:latin typeface="+mn-lt"/>
              <a:cs typeface="Arial" charset="0"/>
            </a:endParaRPr>
          </a:p>
        </p:txBody>
      </p:sp>
      <p:pic>
        <p:nvPicPr>
          <p:cNvPr id="38" name="Picture 23" descr="leaf-roots copy copy.jp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4674" y="1970415"/>
            <a:ext cx="862013" cy="1982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9" name="2 Grupo"/>
          <p:cNvGrpSpPr/>
          <p:nvPr/>
        </p:nvGrpSpPr>
        <p:grpSpPr>
          <a:xfrm>
            <a:off x="7253289" y="1613247"/>
            <a:ext cx="1281111" cy="2339948"/>
            <a:chOff x="7862889" y="1210367"/>
            <a:chExt cx="1281111" cy="3580458"/>
          </a:xfrm>
        </p:grpSpPr>
        <p:pic>
          <p:nvPicPr>
            <p:cNvPr id="43" name="Picture 22" descr="Guy11.tif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8214" r="21922" b="3400"/>
            <a:stretch>
              <a:fillRect/>
            </a:stretch>
          </p:blipFill>
          <p:spPr bwMode="auto">
            <a:xfrm>
              <a:off x="7996238" y="1210367"/>
              <a:ext cx="930275" cy="31123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1" name="Rectangle 27"/>
            <p:cNvSpPr>
              <a:spLocks noChangeArrowheads="1"/>
            </p:cNvSpPr>
            <p:nvPr/>
          </p:nvSpPr>
          <p:spPr bwMode="auto">
            <a:xfrm>
              <a:off x="7862889" y="4375337"/>
              <a:ext cx="1281111" cy="4154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30" tIns="45715" rIns="91430" bIns="45715">
              <a:spAutoFit/>
            </a:bodyPr>
            <a:lstStyle/>
            <a:p>
              <a:pPr algn="ctr" eaLnBrk="0" hangingPunct="0">
                <a:buFontTx/>
                <a:buNone/>
              </a:pPr>
              <a:r>
                <a:rPr lang="en-GB" sz="1050" b="0" dirty="0">
                  <a:solidFill>
                    <a:srgbClr val="000000"/>
                  </a:solidFill>
                  <a:ea typeface="Times New Roman" pitchFamily="18" charset="0"/>
                  <a:cs typeface="Arial" charset="0"/>
                </a:rPr>
                <a:t> </a:t>
              </a:r>
              <a:r>
                <a:rPr lang="en-GB" sz="1050" b="0" dirty="0" err="1" smtClean="0">
                  <a:solidFill>
                    <a:srgbClr val="000000"/>
                  </a:solidFill>
                  <a:ea typeface="Times New Roman" pitchFamily="18" charset="0"/>
                  <a:cs typeface="Arial" charset="0"/>
                </a:rPr>
                <a:t>Sesma</a:t>
              </a:r>
              <a:r>
                <a:rPr lang="en-GB" sz="1050" b="0" dirty="0" err="1">
                  <a:solidFill>
                    <a:srgbClr val="000000"/>
                  </a:solidFill>
                  <a:ea typeface="Times New Roman" pitchFamily="18" charset="0"/>
                  <a:cs typeface="Arial" charset="0"/>
                </a:rPr>
                <a:t>&amp;</a:t>
              </a:r>
              <a:r>
                <a:rPr lang="en-GB" sz="1050" b="0" dirty="0" err="1" smtClean="0">
                  <a:solidFill>
                    <a:srgbClr val="000000"/>
                  </a:solidFill>
                  <a:ea typeface="Times New Roman" pitchFamily="18" charset="0"/>
                  <a:cs typeface="Arial" charset="0"/>
                </a:rPr>
                <a:t>Osbourn</a:t>
              </a:r>
              <a:r>
                <a:rPr lang="en-GB" sz="1050" b="0" dirty="0" smtClean="0">
                  <a:solidFill>
                    <a:srgbClr val="000000"/>
                  </a:solidFill>
                  <a:ea typeface="Times New Roman" pitchFamily="18" charset="0"/>
                  <a:cs typeface="Arial" charset="0"/>
                </a:rPr>
                <a:t>  </a:t>
              </a:r>
              <a:r>
                <a:rPr lang="en-GB" sz="1050" dirty="0">
                  <a:solidFill>
                    <a:srgbClr val="000000"/>
                  </a:solidFill>
                  <a:ea typeface="Times New Roman" pitchFamily="18" charset="0"/>
                  <a:cs typeface="Arial" charset="0"/>
                </a:rPr>
                <a:t>Nature</a:t>
              </a:r>
              <a:r>
                <a:rPr lang="en-GB" sz="1050" b="0" dirty="0">
                  <a:solidFill>
                    <a:srgbClr val="000000"/>
                  </a:solidFill>
                  <a:ea typeface="Times New Roman" pitchFamily="18" charset="0"/>
                  <a:cs typeface="Arial" charset="0"/>
                </a:rPr>
                <a:t> (2004)</a:t>
              </a:r>
              <a:endParaRPr lang="en-US" sz="2400" b="0" dirty="0">
                <a:solidFill>
                  <a:srgbClr val="000000"/>
                </a:solidFill>
                <a:ea typeface="Times New Roman" pitchFamily="18" charset="0"/>
                <a:cs typeface="Arial" charset="0"/>
              </a:endParaRPr>
            </a:p>
          </p:txBody>
        </p:sp>
      </p:grpSp>
      <p:sp>
        <p:nvSpPr>
          <p:cNvPr id="8" name="7 Rectángulo"/>
          <p:cNvSpPr/>
          <p:nvPr/>
        </p:nvSpPr>
        <p:spPr>
          <a:xfrm>
            <a:off x="7566303" y="1208263"/>
            <a:ext cx="5815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cs typeface="Arial" charset="0"/>
              </a:rPr>
              <a:t>root</a:t>
            </a:r>
            <a:endParaRPr lang="es-ES" dirty="0"/>
          </a:p>
        </p:txBody>
      </p:sp>
      <p:sp>
        <p:nvSpPr>
          <p:cNvPr id="45" name="44 Rectángulo"/>
          <p:cNvSpPr/>
          <p:nvPr/>
        </p:nvSpPr>
        <p:spPr>
          <a:xfrm>
            <a:off x="5297415" y="1595407"/>
            <a:ext cx="5326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cs typeface="Arial" charset="0"/>
              </a:rPr>
              <a:t>leaf</a:t>
            </a:r>
            <a:endParaRPr lang="es-ES" dirty="0"/>
          </a:p>
        </p:txBody>
      </p:sp>
      <p:cxnSp>
        <p:nvCxnSpPr>
          <p:cNvPr id="46" name="45 Conector recto de flecha"/>
          <p:cNvCxnSpPr/>
          <p:nvPr/>
        </p:nvCxnSpPr>
        <p:spPr>
          <a:xfrm flipH="1" flipV="1">
            <a:off x="1676400" y="4114800"/>
            <a:ext cx="1968576" cy="144899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47 Conector recto de flecha"/>
          <p:cNvCxnSpPr/>
          <p:nvPr/>
        </p:nvCxnSpPr>
        <p:spPr>
          <a:xfrm flipH="1" flipV="1">
            <a:off x="2209801" y="5410200"/>
            <a:ext cx="1394728" cy="66561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49 Conector recto de flecha"/>
          <p:cNvCxnSpPr/>
          <p:nvPr/>
        </p:nvCxnSpPr>
        <p:spPr>
          <a:xfrm flipV="1">
            <a:off x="5575681" y="3833750"/>
            <a:ext cx="1677608" cy="143660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50 Conector recto de flecha"/>
          <p:cNvCxnSpPr/>
          <p:nvPr/>
        </p:nvCxnSpPr>
        <p:spPr>
          <a:xfrm flipV="1">
            <a:off x="4828496" y="4187252"/>
            <a:ext cx="533400" cy="108310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51 Conector recto de flecha"/>
          <p:cNvCxnSpPr/>
          <p:nvPr/>
        </p:nvCxnSpPr>
        <p:spPr>
          <a:xfrm flipH="1" flipV="1">
            <a:off x="3505200" y="4187252"/>
            <a:ext cx="780220" cy="108310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52 Conector recto de flecha"/>
          <p:cNvCxnSpPr/>
          <p:nvPr/>
        </p:nvCxnSpPr>
        <p:spPr>
          <a:xfrm flipV="1">
            <a:off x="5830061" y="5715000"/>
            <a:ext cx="1104139" cy="22145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50304"/>
          </a:xfrm>
        </p:spPr>
        <p:txBody>
          <a:bodyPr>
            <a:noAutofit/>
          </a:bodyPr>
          <a:lstStyle/>
          <a:p>
            <a:r>
              <a:rPr lang="en-US" sz="3600" i="1" dirty="0" smtClean="0"/>
              <a:t>Magnaporthe oryzae </a:t>
            </a:r>
            <a:r>
              <a:rPr lang="en-US" sz="3600" dirty="0" smtClean="0"/>
              <a:t>is </a:t>
            </a:r>
            <a:r>
              <a:rPr lang="en-US" sz="3600" dirty="0"/>
              <a:t>an </a:t>
            </a:r>
            <a:r>
              <a:rPr lang="en-US" sz="3600" dirty="0" smtClean="0"/>
              <a:t>ascomycete fungus that infects rice</a:t>
            </a:r>
            <a:endParaRPr lang="es-ES" sz="3600" dirty="0"/>
          </a:p>
        </p:txBody>
      </p:sp>
    </p:spTree>
    <p:extLst>
      <p:ext uri="{BB962C8B-B14F-4D97-AF65-F5344CB8AC3E}">
        <p14:creationId xmlns:p14="http://schemas.microsoft.com/office/powerpoint/2010/main" val="3284820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703" y="2791598"/>
            <a:ext cx="8407444" cy="989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4 CuadroTexto"/>
          <p:cNvSpPr txBox="1"/>
          <p:nvPr/>
        </p:nvSpPr>
        <p:spPr>
          <a:xfrm>
            <a:off x="536606" y="3502223"/>
            <a:ext cx="7514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5’UTR</a:t>
            </a:r>
            <a:endParaRPr lang="es-ES" sz="1400" dirty="0"/>
          </a:p>
        </p:txBody>
      </p:sp>
      <p:sp>
        <p:nvSpPr>
          <p:cNvPr id="6" name="5 CuadroTexto"/>
          <p:cNvSpPr txBox="1"/>
          <p:nvPr/>
        </p:nvSpPr>
        <p:spPr>
          <a:xfrm>
            <a:off x="7142028" y="3572782"/>
            <a:ext cx="7514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3</a:t>
            </a:r>
            <a:r>
              <a:rPr lang="en-US" sz="1400" dirty="0" smtClean="0"/>
              <a:t>’UTR</a:t>
            </a:r>
            <a:endParaRPr lang="es-ES" sz="1400" dirty="0"/>
          </a:p>
        </p:txBody>
      </p:sp>
      <p:cxnSp>
        <p:nvCxnSpPr>
          <p:cNvPr id="7" name="6 Conector recto de flecha"/>
          <p:cNvCxnSpPr/>
          <p:nvPr/>
        </p:nvCxnSpPr>
        <p:spPr>
          <a:xfrm>
            <a:off x="1288007" y="3572782"/>
            <a:ext cx="7393" cy="46166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7 Conector recto de flecha"/>
          <p:cNvCxnSpPr/>
          <p:nvPr/>
        </p:nvCxnSpPr>
        <p:spPr>
          <a:xfrm>
            <a:off x="6629399" y="3630975"/>
            <a:ext cx="1" cy="4076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8 CuadroTexto"/>
          <p:cNvSpPr txBox="1"/>
          <p:nvPr/>
        </p:nvSpPr>
        <p:spPr>
          <a:xfrm>
            <a:off x="790713" y="3990201"/>
            <a:ext cx="11142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</a:rPr>
              <a:t>Start codon</a:t>
            </a:r>
            <a:endParaRPr lang="es-ES" sz="1400" b="1" dirty="0">
              <a:solidFill>
                <a:srgbClr val="FF0000"/>
              </a:solidFill>
            </a:endParaRPr>
          </a:p>
        </p:txBody>
      </p:sp>
      <p:sp>
        <p:nvSpPr>
          <p:cNvPr id="10" name="9 CuadroTexto"/>
          <p:cNvSpPr txBox="1"/>
          <p:nvPr/>
        </p:nvSpPr>
        <p:spPr>
          <a:xfrm>
            <a:off x="5908198" y="4034448"/>
            <a:ext cx="12338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</a:rPr>
              <a:t>Stop codon</a:t>
            </a:r>
            <a:endParaRPr lang="es-ES" sz="1400" b="1" dirty="0">
              <a:solidFill>
                <a:srgbClr val="FF0000"/>
              </a:solidFill>
            </a:endParaRPr>
          </a:p>
        </p:txBody>
      </p:sp>
      <p:cxnSp>
        <p:nvCxnSpPr>
          <p:cNvPr id="11" name="10 Conector recto de flecha"/>
          <p:cNvCxnSpPr/>
          <p:nvPr/>
        </p:nvCxnSpPr>
        <p:spPr>
          <a:xfrm>
            <a:off x="7383479" y="2334399"/>
            <a:ext cx="268500" cy="73608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11 Conector recto de flecha"/>
          <p:cNvCxnSpPr/>
          <p:nvPr/>
        </p:nvCxnSpPr>
        <p:spPr>
          <a:xfrm flipH="1">
            <a:off x="7142028" y="2334399"/>
            <a:ext cx="241451" cy="36804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12 CuadroTexto"/>
          <p:cNvSpPr txBox="1"/>
          <p:nvPr/>
        </p:nvSpPr>
        <p:spPr>
          <a:xfrm>
            <a:off x="3964731" y="1811972"/>
            <a:ext cx="512076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~14000 poly(A) sites were identified on the genome</a:t>
            </a:r>
            <a:endParaRPr lang="es-ES" dirty="0"/>
          </a:p>
        </p:txBody>
      </p:sp>
      <p:sp>
        <p:nvSpPr>
          <p:cNvPr id="25" name="12 CuadroTexto"/>
          <p:cNvSpPr txBox="1"/>
          <p:nvPr/>
        </p:nvSpPr>
        <p:spPr>
          <a:xfrm>
            <a:off x="5920898" y="4909066"/>
            <a:ext cx="253422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90% </a:t>
            </a:r>
            <a:r>
              <a:rPr lang="en-US" dirty="0" smtClean="0"/>
              <a:t>located in </a:t>
            </a:r>
            <a:r>
              <a:rPr lang="en-US" dirty="0" smtClean="0"/>
              <a:t>the 3’UTR</a:t>
            </a:r>
            <a:endParaRPr lang="es-ES" dirty="0"/>
          </a:p>
        </p:txBody>
      </p:sp>
      <p:cxnSp>
        <p:nvCxnSpPr>
          <p:cNvPr id="27" name="10 Conector recto de flecha"/>
          <p:cNvCxnSpPr>
            <a:stCxn id="25" idx="0"/>
            <a:endCxn id="6" idx="2"/>
          </p:cNvCxnSpPr>
          <p:nvPr/>
        </p:nvCxnSpPr>
        <p:spPr>
          <a:xfrm flipV="1">
            <a:off x="7188008" y="3880559"/>
            <a:ext cx="329721" cy="1028507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4351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703" y="2791598"/>
            <a:ext cx="8407444" cy="989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4 CuadroTexto"/>
          <p:cNvSpPr txBox="1"/>
          <p:nvPr/>
        </p:nvSpPr>
        <p:spPr>
          <a:xfrm>
            <a:off x="536606" y="3502223"/>
            <a:ext cx="7514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5’UTR</a:t>
            </a:r>
            <a:endParaRPr lang="es-ES" sz="1400" dirty="0"/>
          </a:p>
        </p:txBody>
      </p:sp>
      <p:sp>
        <p:nvSpPr>
          <p:cNvPr id="6" name="5 CuadroTexto"/>
          <p:cNvSpPr txBox="1"/>
          <p:nvPr/>
        </p:nvSpPr>
        <p:spPr>
          <a:xfrm>
            <a:off x="7142028" y="3572782"/>
            <a:ext cx="7514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3</a:t>
            </a:r>
            <a:r>
              <a:rPr lang="en-US" sz="1400" dirty="0" smtClean="0"/>
              <a:t>’UTR</a:t>
            </a:r>
            <a:endParaRPr lang="es-ES" sz="1400" dirty="0"/>
          </a:p>
        </p:txBody>
      </p:sp>
      <p:cxnSp>
        <p:nvCxnSpPr>
          <p:cNvPr id="7" name="6 Conector recto de flecha"/>
          <p:cNvCxnSpPr/>
          <p:nvPr/>
        </p:nvCxnSpPr>
        <p:spPr>
          <a:xfrm>
            <a:off x="1288007" y="3572782"/>
            <a:ext cx="7393" cy="46166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7 Conector recto de flecha"/>
          <p:cNvCxnSpPr/>
          <p:nvPr/>
        </p:nvCxnSpPr>
        <p:spPr>
          <a:xfrm>
            <a:off x="6629399" y="3630975"/>
            <a:ext cx="1" cy="4076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8 CuadroTexto"/>
          <p:cNvSpPr txBox="1"/>
          <p:nvPr/>
        </p:nvSpPr>
        <p:spPr>
          <a:xfrm>
            <a:off x="790713" y="3990201"/>
            <a:ext cx="11142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</a:rPr>
              <a:t>Start codon</a:t>
            </a:r>
            <a:endParaRPr lang="es-ES" sz="1400" b="1" dirty="0">
              <a:solidFill>
                <a:srgbClr val="FF0000"/>
              </a:solidFill>
            </a:endParaRPr>
          </a:p>
        </p:txBody>
      </p:sp>
      <p:sp>
        <p:nvSpPr>
          <p:cNvPr id="10" name="9 CuadroTexto"/>
          <p:cNvSpPr txBox="1"/>
          <p:nvPr/>
        </p:nvSpPr>
        <p:spPr>
          <a:xfrm>
            <a:off x="5908198" y="4034448"/>
            <a:ext cx="12338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</a:rPr>
              <a:t>Stop codon</a:t>
            </a:r>
            <a:endParaRPr lang="es-ES" sz="1400" b="1" dirty="0">
              <a:solidFill>
                <a:srgbClr val="FF0000"/>
              </a:solidFill>
            </a:endParaRPr>
          </a:p>
        </p:txBody>
      </p:sp>
      <p:cxnSp>
        <p:nvCxnSpPr>
          <p:cNvPr id="11" name="10 Conector recto de flecha"/>
          <p:cNvCxnSpPr/>
          <p:nvPr/>
        </p:nvCxnSpPr>
        <p:spPr>
          <a:xfrm>
            <a:off x="7383479" y="2334399"/>
            <a:ext cx="268500" cy="73608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11 Conector recto de flecha"/>
          <p:cNvCxnSpPr/>
          <p:nvPr/>
        </p:nvCxnSpPr>
        <p:spPr>
          <a:xfrm flipH="1">
            <a:off x="7142028" y="2334399"/>
            <a:ext cx="241451" cy="36804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12 CuadroTexto"/>
          <p:cNvSpPr txBox="1"/>
          <p:nvPr/>
        </p:nvSpPr>
        <p:spPr>
          <a:xfrm>
            <a:off x="3964731" y="1811972"/>
            <a:ext cx="512076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~14000 poly(A) sites were identified on the genome</a:t>
            </a:r>
            <a:endParaRPr lang="es-ES" dirty="0"/>
          </a:p>
        </p:txBody>
      </p:sp>
      <p:cxnSp>
        <p:nvCxnSpPr>
          <p:cNvPr id="27" name="10 Conector recto de flecha"/>
          <p:cNvCxnSpPr/>
          <p:nvPr/>
        </p:nvCxnSpPr>
        <p:spPr>
          <a:xfrm flipV="1">
            <a:off x="3124200" y="4038600"/>
            <a:ext cx="381000" cy="91663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13 CuadroTexto"/>
          <p:cNvSpPr txBox="1"/>
          <p:nvPr/>
        </p:nvSpPr>
        <p:spPr>
          <a:xfrm>
            <a:off x="1600200" y="4955232"/>
            <a:ext cx="2715265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~7500 genes with at least one poly(A) site</a:t>
            </a:r>
            <a:endParaRPr lang="es-ES" dirty="0"/>
          </a:p>
        </p:txBody>
      </p:sp>
      <p:cxnSp>
        <p:nvCxnSpPr>
          <p:cNvPr id="20" name="10 Conector recto de flecha"/>
          <p:cNvCxnSpPr/>
          <p:nvPr/>
        </p:nvCxnSpPr>
        <p:spPr>
          <a:xfrm flipV="1">
            <a:off x="7122509" y="3880559"/>
            <a:ext cx="395220" cy="1028507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12 CuadroTexto"/>
          <p:cNvSpPr txBox="1"/>
          <p:nvPr/>
        </p:nvSpPr>
        <p:spPr>
          <a:xfrm>
            <a:off x="5920898" y="4909066"/>
            <a:ext cx="253422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90% </a:t>
            </a:r>
            <a:r>
              <a:rPr lang="en-US" dirty="0" smtClean="0"/>
              <a:t>located in </a:t>
            </a:r>
            <a:r>
              <a:rPr lang="en-US" dirty="0" smtClean="0"/>
              <a:t>the 3’UTR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29955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99260" y="497711"/>
            <a:ext cx="808041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2800" i="1" dirty="0" err="1" smtClean="0"/>
              <a:t>Magnaporthe</a:t>
            </a:r>
            <a:r>
              <a:rPr lang="en-CA" sz="2800" i="1" dirty="0" smtClean="0"/>
              <a:t> </a:t>
            </a:r>
            <a:r>
              <a:rPr lang="en-CA" sz="2800" i="1" dirty="0" err="1" smtClean="0"/>
              <a:t>oryzae</a:t>
            </a:r>
            <a:r>
              <a:rPr lang="en-CA" sz="2800" dirty="0" smtClean="0"/>
              <a:t> 3’ UTR lengths are usually longer</a:t>
            </a:r>
            <a:br>
              <a:rPr lang="en-CA" sz="2800" dirty="0" smtClean="0"/>
            </a:br>
            <a:r>
              <a:rPr lang="en-CA" sz="2800" dirty="0" smtClean="0"/>
              <a:t>than Yeast</a:t>
            </a:r>
          </a:p>
          <a:p>
            <a:pPr algn="ctr"/>
            <a:endParaRPr lang="en-CA" sz="2400" dirty="0" smtClean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006600"/>
            <a:ext cx="8605293" cy="3873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9404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3050" y="533400"/>
            <a:ext cx="6534150" cy="27241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1" name="40 Rectángulo"/>
          <p:cNvSpPr/>
          <p:nvPr/>
        </p:nvSpPr>
        <p:spPr>
          <a:xfrm>
            <a:off x="4576762" y="3200400"/>
            <a:ext cx="516622" cy="30480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Y A</a:t>
            </a:r>
            <a:endParaRPr lang="es-ES" dirty="0"/>
          </a:p>
        </p:txBody>
      </p:sp>
      <p:sp>
        <p:nvSpPr>
          <p:cNvPr id="4" name="TextBox 2"/>
          <p:cNvSpPr txBox="1"/>
          <p:nvPr/>
        </p:nvSpPr>
        <p:spPr>
          <a:xfrm>
            <a:off x="1122745" y="0"/>
            <a:ext cx="74236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 smtClean="0"/>
              <a:t>Nucleotide Profile of poly(A) site differs slightly from </a:t>
            </a:r>
            <a:r>
              <a:rPr lang="en-CA" sz="2400" dirty="0" smtClean="0"/>
              <a:t>yeast</a:t>
            </a:r>
            <a:endParaRPr lang="en-CA" sz="2400" dirty="0"/>
          </a:p>
        </p:txBody>
      </p:sp>
      <p:sp>
        <p:nvSpPr>
          <p:cNvPr id="2" name="1 Rectángulo"/>
          <p:cNvSpPr/>
          <p:nvPr/>
        </p:nvSpPr>
        <p:spPr>
          <a:xfrm>
            <a:off x="3738562" y="3200400"/>
            <a:ext cx="762000" cy="3048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</a:t>
            </a:r>
            <a:r>
              <a:rPr lang="en-US" dirty="0" smtClean="0"/>
              <a:t>-rich</a:t>
            </a:r>
            <a:endParaRPr lang="es-ES" dirty="0"/>
          </a:p>
        </p:txBody>
      </p:sp>
      <p:sp>
        <p:nvSpPr>
          <p:cNvPr id="8" name="7 Rectángulo"/>
          <p:cNvSpPr/>
          <p:nvPr/>
        </p:nvSpPr>
        <p:spPr>
          <a:xfrm>
            <a:off x="2900362" y="3189514"/>
            <a:ext cx="762000" cy="304800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A-rich</a:t>
            </a:r>
            <a:endParaRPr lang="es-ES" dirty="0"/>
          </a:p>
        </p:txBody>
      </p:sp>
      <p:sp>
        <p:nvSpPr>
          <p:cNvPr id="9" name="8 Rectángulo"/>
          <p:cNvSpPr/>
          <p:nvPr/>
        </p:nvSpPr>
        <p:spPr>
          <a:xfrm>
            <a:off x="1833562" y="3200400"/>
            <a:ext cx="990600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AU-rich</a:t>
            </a:r>
            <a:endParaRPr lang="es-ES" dirty="0"/>
          </a:p>
        </p:txBody>
      </p:sp>
      <p:sp>
        <p:nvSpPr>
          <p:cNvPr id="10" name="9 Rectángulo"/>
          <p:cNvSpPr/>
          <p:nvPr/>
        </p:nvSpPr>
        <p:spPr>
          <a:xfrm>
            <a:off x="5186362" y="3200400"/>
            <a:ext cx="762000" cy="3048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</a:t>
            </a:r>
            <a:r>
              <a:rPr lang="en-US" dirty="0" smtClean="0"/>
              <a:t>-rich</a:t>
            </a:r>
            <a:endParaRPr lang="es-ES" dirty="0"/>
          </a:p>
        </p:txBody>
      </p:sp>
      <p:cxnSp>
        <p:nvCxnSpPr>
          <p:cNvPr id="5" name="4 Conector recto"/>
          <p:cNvCxnSpPr/>
          <p:nvPr/>
        </p:nvCxnSpPr>
        <p:spPr>
          <a:xfrm>
            <a:off x="4817554" y="461665"/>
            <a:ext cx="0" cy="3272135"/>
          </a:xfrm>
          <a:prstGeom prst="line">
            <a:avLst/>
          </a:prstGeom>
          <a:ln>
            <a:solidFill>
              <a:schemeClr val="accent1">
                <a:shade val="95000"/>
                <a:satMod val="10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6 Conector recto de flecha"/>
          <p:cNvCxnSpPr/>
          <p:nvPr/>
        </p:nvCxnSpPr>
        <p:spPr>
          <a:xfrm flipH="1" flipV="1">
            <a:off x="5262562" y="1828801"/>
            <a:ext cx="228600" cy="129540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15 Conector recto de flecha"/>
          <p:cNvCxnSpPr/>
          <p:nvPr/>
        </p:nvCxnSpPr>
        <p:spPr>
          <a:xfrm flipV="1">
            <a:off x="4119562" y="1828801"/>
            <a:ext cx="457200" cy="1295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18 Conector recto de flecha"/>
          <p:cNvCxnSpPr/>
          <p:nvPr/>
        </p:nvCxnSpPr>
        <p:spPr>
          <a:xfrm flipV="1">
            <a:off x="3281362" y="1752600"/>
            <a:ext cx="838200" cy="137160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21 Conector recto de flecha"/>
          <p:cNvCxnSpPr/>
          <p:nvPr/>
        </p:nvCxnSpPr>
        <p:spPr>
          <a:xfrm flipV="1">
            <a:off x="2443162" y="1905001"/>
            <a:ext cx="914400" cy="1219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7" name="1026 CuadroTexto"/>
          <p:cNvSpPr txBox="1"/>
          <p:nvPr/>
        </p:nvSpPr>
        <p:spPr>
          <a:xfrm>
            <a:off x="366832" y="1524783"/>
            <a:ext cx="755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YEAST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253290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4114800"/>
            <a:ext cx="6248400" cy="274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" name="Picture 2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533400"/>
            <a:ext cx="6400800" cy="274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1" name="40 Rectángulo"/>
          <p:cNvSpPr/>
          <p:nvPr/>
        </p:nvSpPr>
        <p:spPr>
          <a:xfrm>
            <a:off x="4576762" y="3200400"/>
            <a:ext cx="516622" cy="30480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Y A</a:t>
            </a:r>
            <a:endParaRPr lang="es-ES" dirty="0"/>
          </a:p>
        </p:txBody>
      </p:sp>
      <p:sp>
        <p:nvSpPr>
          <p:cNvPr id="4" name="TextBox 2"/>
          <p:cNvSpPr txBox="1"/>
          <p:nvPr/>
        </p:nvSpPr>
        <p:spPr>
          <a:xfrm>
            <a:off x="1122745" y="0"/>
            <a:ext cx="74236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 smtClean="0"/>
              <a:t>Nucleotide Profile of poly(A) site differs slightly from </a:t>
            </a:r>
            <a:r>
              <a:rPr lang="en-CA" sz="2400" dirty="0" smtClean="0"/>
              <a:t>yeast</a:t>
            </a:r>
            <a:endParaRPr lang="en-CA" sz="2400" dirty="0"/>
          </a:p>
        </p:txBody>
      </p:sp>
      <p:sp>
        <p:nvSpPr>
          <p:cNvPr id="2" name="1 Rectángulo"/>
          <p:cNvSpPr/>
          <p:nvPr/>
        </p:nvSpPr>
        <p:spPr>
          <a:xfrm>
            <a:off x="3738562" y="3200400"/>
            <a:ext cx="762000" cy="3048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</a:t>
            </a:r>
            <a:r>
              <a:rPr lang="en-US" dirty="0" smtClean="0"/>
              <a:t>-rich</a:t>
            </a:r>
            <a:endParaRPr lang="es-ES" dirty="0"/>
          </a:p>
        </p:txBody>
      </p:sp>
      <p:sp>
        <p:nvSpPr>
          <p:cNvPr id="8" name="7 Rectángulo"/>
          <p:cNvSpPr/>
          <p:nvPr/>
        </p:nvSpPr>
        <p:spPr>
          <a:xfrm>
            <a:off x="2900362" y="3189514"/>
            <a:ext cx="762000" cy="304800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A-rich</a:t>
            </a:r>
            <a:endParaRPr lang="es-ES" dirty="0"/>
          </a:p>
        </p:txBody>
      </p:sp>
      <p:sp>
        <p:nvSpPr>
          <p:cNvPr id="9" name="8 Rectángulo"/>
          <p:cNvSpPr/>
          <p:nvPr/>
        </p:nvSpPr>
        <p:spPr>
          <a:xfrm>
            <a:off x="1833562" y="3200400"/>
            <a:ext cx="990600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AU-rich</a:t>
            </a:r>
            <a:endParaRPr lang="es-ES" dirty="0"/>
          </a:p>
        </p:txBody>
      </p:sp>
      <p:sp>
        <p:nvSpPr>
          <p:cNvPr id="10" name="9 Rectángulo"/>
          <p:cNvSpPr/>
          <p:nvPr/>
        </p:nvSpPr>
        <p:spPr>
          <a:xfrm>
            <a:off x="5186362" y="3200400"/>
            <a:ext cx="762000" cy="3048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</a:t>
            </a:r>
            <a:r>
              <a:rPr lang="en-US" dirty="0" smtClean="0"/>
              <a:t>-rich</a:t>
            </a:r>
            <a:endParaRPr lang="es-ES" dirty="0"/>
          </a:p>
        </p:txBody>
      </p:sp>
      <p:cxnSp>
        <p:nvCxnSpPr>
          <p:cNvPr id="5" name="4 Conector recto"/>
          <p:cNvCxnSpPr/>
          <p:nvPr/>
        </p:nvCxnSpPr>
        <p:spPr>
          <a:xfrm>
            <a:off x="4817554" y="461665"/>
            <a:ext cx="0" cy="3272135"/>
          </a:xfrm>
          <a:prstGeom prst="line">
            <a:avLst/>
          </a:prstGeom>
          <a:ln>
            <a:solidFill>
              <a:schemeClr val="accent1">
                <a:shade val="95000"/>
                <a:satMod val="10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6 Conector recto de flecha"/>
          <p:cNvCxnSpPr/>
          <p:nvPr/>
        </p:nvCxnSpPr>
        <p:spPr>
          <a:xfrm flipH="1" flipV="1">
            <a:off x="5262562" y="1828801"/>
            <a:ext cx="228600" cy="129540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15 Conector recto de flecha"/>
          <p:cNvCxnSpPr/>
          <p:nvPr/>
        </p:nvCxnSpPr>
        <p:spPr>
          <a:xfrm flipV="1">
            <a:off x="4119562" y="1828801"/>
            <a:ext cx="457200" cy="1295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18 Conector recto de flecha"/>
          <p:cNvCxnSpPr/>
          <p:nvPr/>
        </p:nvCxnSpPr>
        <p:spPr>
          <a:xfrm flipV="1">
            <a:off x="3281362" y="1752600"/>
            <a:ext cx="838200" cy="137160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21 Conector recto de flecha"/>
          <p:cNvCxnSpPr/>
          <p:nvPr/>
        </p:nvCxnSpPr>
        <p:spPr>
          <a:xfrm flipV="1">
            <a:off x="2443162" y="1905001"/>
            <a:ext cx="914400" cy="1219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14 Rectángulo"/>
          <p:cNvSpPr/>
          <p:nvPr/>
        </p:nvSpPr>
        <p:spPr>
          <a:xfrm>
            <a:off x="3738562" y="3657600"/>
            <a:ext cx="762000" cy="3048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</a:t>
            </a:r>
            <a:r>
              <a:rPr lang="en-US" dirty="0" smtClean="0"/>
              <a:t>-rich</a:t>
            </a:r>
            <a:endParaRPr lang="es-ES" dirty="0"/>
          </a:p>
        </p:txBody>
      </p:sp>
      <p:sp>
        <p:nvSpPr>
          <p:cNvPr id="17" name="16 Rectángulo"/>
          <p:cNvSpPr/>
          <p:nvPr/>
        </p:nvSpPr>
        <p:spPr>
          <a:xfrm>
            <a:off x="2900362" y="3646714"/>
            <a:ext cx="762000" cy="304800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A-rich</a:t>
            </a:r>
            <a:endParaRPr lang="es-ES" dirty="0"/>
          </a:p>
        </p:txBody>
      </p:sp>
      <p:sp>
        <p:nvSpPr>
          <p:cNvPr id="18" name="17 Rectángulo"/>
          <p:cNvSpPr/>
          <p:nvPr/>
        </p:nvSpPr>
        <p:spPr>
          <a:xfrm>
            <a:off x="1985962" y="3657600"/>
            <a:ext cx="838200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UAGA</a:t>
            </a:r>
            <a:endParaRPr lang="es-ES" dirty="0"/>
          </a:p>
        </p:txBody>
      </p:sp>
      <p:sp>
        <p:nvSpPr>
          <p:cNvPr id="20" name="19 Rectángulo"/>
          <p:cNvSpPr/>
          <p:nvPr/>
        </p:nvSpPr>
        <p:spPr>
          <a:xfrm>
            <a:off x="5186362" y="3657600"/>
            <a:ext cx="914400" cy="304800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 peak</a:t>
            </a:r>
            <a:endParaRPr lang="es-ES" dirty="0"/>
          </a:p>
        </p:txBody>
      </p:sp>
      <p:sp>
        <p:nvSpPr>
          <p:cNvPr id="21" name="20 Rectángulo"/>
          <p:cNvSpPr/>
          <p:nvPr/>
        </p:nvSpPr>
        <p:spPr>
          <a:xfrm>
            <a:off x="4585151" y="3657600"/>
            <a:ext cx="516622" cy="30480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 A</a:t>
            </a:r>
            <a:endParaRPr lang="es-ES" dirty="0"/>
          </a:p>
        </p:txBody>
      </p:sp>
      <p:cxnSp>
        <p:nvCxnSpPr>
          <p:cNvPr id="23" name="22 Conector recto"/>
          <p:cNvCxnSpPr/>
          <p:nvPr/>
        </p:nvCxnSpPr>
        <p:spPr>
          <a:xfrm>
            <a:off x="4817554" y="3585865"/>
            <a:ext cx="0" cy="3272135"/>
          </a:xfrm>
          <a:prstGeom prst="line">
            <a:avLst/>
          </a:prstGeom>
          <a:ln>
            <a:solidFill>
              <a:schemeClr val="accent1">
                <a:shade val="95000"/>
                <a:satMod val="10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23 Conector recto de flecha"/>
          <p:cNvCxnSpPr/>
          <p:nvPr/>
        </p:nvCxnSpPr>
        <p:spPr>
          <a:xfrm flipH="1">
            <a:off x="5262562" y="3962400"/>
            <a:ext cx="304800" cy="1371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24 Conector recto de flecha"/>
          <p:cNvCxnSpPr>
            <a:stCxn id="15" idx="2"/>
          </p:cNvCxnSpPr>
          <p:nvPr/>
        </p:nvCxnSpPr>
        <p:spPr>
          <a:xfrm>
            <a:off x="4119562" y="3962400"/>
            <a:ext cx="528638" cy="1371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25 Conector recto de flecha"/>
          <p:cNvCxnSpPr>
            <a:stCxn id="17" idx="2"/>
          </p:cNvCxnSpPr>
          <p:nvPr/>
        </p:nvCxnSpPr>
        <p:spPr>
          <a:xfrm>
            <a:off x="3281362" y="3951514"/>
            <a:ext cx="985838" cy="130628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26 Conector recto de flecha"/>
          <p:cNvCxnSpPr/>
          <p:nvPr/>
        </p:nvCxnSpPr>
        <p:spPr>
          <a:xfrm>
            <a:off x="2443162" y="3962400"/>
            <a:ext cx="838200" cy="1295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39 Rectángulo"/>
          <p:cNvSpPr/>
          <p:nvPr/>
        </p:nvSpPr>
        <p:spPr>
          <a:xfrm>
            <a:off x="1147762" y="3657600"/>
            <a:ext cx="838200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UGUA</a:t>
            </a:r>
            <a:endParaRPr lang="es-ES" dirty="0"/>
          </a:p>
        </p:txBody>
      </p:sp>
      <p:sp>
        <p:nvSpPr>
          <p:cNvPr id="28" name="27 CuadroTexto"/>
          <p:cNvSpPr txBox="1"/>
          <p:nvPr/>
        </p:nvSpPr>
        <p:spPr>
          <a:xfrm>
            <a:off x="366832" y="1524783"/>
            <a:ext cx="755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YEAST</a:t>
            </a:r>
            <a:endParaRPr lang="es-ES" dirty="0"/>
          </a:p>
        </p:txBody>
      </p:sp>
      <p:sp>
        <p:nvSpPr>
          <p:cNvPr id="29" name="28 CuadroTexto"/>
          <p:cNvSpPr txBox="1"/>
          <p:nvPr/>
        </p:nvSpPr>
        <p:spPr>
          <a:xfrm>
            <a:off x="237097" y="4888468"/>
            <a:ext cx="1058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 smtClean="0"/>
              <a:t>M.oryzae</a:t>
            </a:r>
            <a:endParaRPr lang="es-ES" i="1" dirty="0"/>
          </a:p>
        </p:txBody>
      </p:sp>
    </p:spTree>
    <p:extLst>
      <p:ext uri="{BB962C8B-B14F-4D97-AF65-F5344CB8AC3E}">
        <p14:creationId xmlns:p14="http://schemas.microsoft.com/office/powerpoint/2010/main" val="2378903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69754" y="81016"/>
            <a:ext cx="849324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 smtClean="0"/>
              <a:t>Contrary to metazoan, fungal canonical AAUAAA polyadenylation signal is highly degenerated</a:t>
            </a:r>
            <a:endParaRPr lang="en-CA" sz="2800" i="1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1489" y="1219200"/>
            <a:ext cx="4904605" cy="2057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7" name="6 Conector recto de flecha"/>
          <p:cNvCxnSpPr/>
          <p:nvPr/>
        </p:nvCxnSpPr>
        <p:spPr>
          <a:xfrm flipH="1">
            <a:off x="4823386" y="1752600"/>
            <a:ext cx="2491814" cy="90545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12 CuadroTexto"/>
          <p:cNvSpPr txBox="1"/>
          <p:nvPr/>
        </p:nvSpPr>
        <p:spPr>
          <a:xfrm>
            <a:off x="7424369" y="1407663"/>
            <a:ext cx="145975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Very uniform </a:t>
            </a:r>
          </a:p>
          <a:p>
            <a:pPr algn="ctr"/>
            <a:r>
              <a:rPr lang="en-US" dirty="0" smtClean="0"/>
              <a:t>in animals</a:t>
            </a:r>
            <a:endParaRPr lang="es-ES" dirty="0"/>
          </a:p>
        </p:txBody>
      </p:sp>
      <p:sp>
        <p:nvSpPr>
          <p:cNvPr id="19" name="Oval 60"/>
          <p:cNvSpPr>
            <a:spLocks noChangeArrowheads="1"/>
          </p:cNvSpPr>
          <p:nvPr/>
        </p:nvSpPr>
        <p:spPr bwMode="auto">
          <a:xfrm>
            <a:off x="4066471" y="2590800"/>
            <a:ext cx="886781" cy="459218"/>
          </a:xfrm>
          <a:prstGeom prst="ellipse">
            <a:avLst/>
          </a:prstGeom>
          <a:noFill/>
          <a:ln w="28575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1430" tIns="45715" rIns="91430" bIns="45715" anchor="ctr"/>
          <a:lstStyle/>
          <a:p>
            <a:pPr>
              <a:buFontTx/>
              <a:buNone/>
            </a:pPr>
            <a:endParaRPr lang="en-US">
              <a:solidFill>
                <a:srgbClr val="000000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2827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69754" y="81016"/>
            <a:ext cx="849324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 smtClean="0"/>
              <a:t>Contrary to metazoan, fungal canonical AAUAAA polyadenylation signal is highly degenerated</a:t>
            </a:r>
            <a:endParaRPr lang="en-CA" sz="2800" i="1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1489" y="1219200"/>
            <a:ext cx="4904605" cy="2057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Oval 60"/>
          <p:cNvSpPr>
            <a:spLocks noChangeArrowheads="1"/>
          </p:cNvSpPr>
          <p:nvPr/>
        </p:nvSpPr>
        <p:spPr bwMode="auto">
          <a:xfrm>
            <a:off x="4066471" y="2590800"/>
            <a:ext cx="886781" cy="459218"/>
          </a:xfrm>
          <a:prstGeom prst="ellipse">
            <a:avLst/>
          </a:prstGeom>
          <a:noFill/>
          <a:ln w="28575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1430" tIns="45715" rIns="91430" bIns="45715" anchor="ctr"/>
          <a:lstStyle/>
          <a:p>
            <a:pPr>
              <a:buFontTx/>
              <a:buNone/>
            </a:pPr>
            <a:endParaRPr lang="en-US">
              <a:solidFill>
                <a:srgbClr val="000000"/>
              </a:solidFill>
              <a:cs typeface="Arial" charset="0"/>
            </a:endParaRPr>
          </a:p>
        </p:txBody>
      </p:sp>
      <p:cxnSp>
        <p:nvCxnSpPr>
          <p:cNvPr id="7" name="6 Conector recto de flecha"/>
          <p:cNvCxnSpPr>
            <a:endCxn id="8" idx="7"/>
          </p:cNvCxnSpPr>
          <p:nvPr/>
        </p:nvCxnSpPr>
        <p:spPr>
          <a:xfrm flipH="1">
            <a:off x="4823386" y="1752600"/>
            <a:ext cx="2491814" cy="90545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12 CuadroTexto"/>
          <p:cNvSpPr txBox="1"/>
          <p:nvPr/>
        </p:nvSpPr>
        <p:spPr>
          <a:xfrm>
            <a:off x="7424364" y="1407663"/>
            <a:ext cx="145975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Very uniform </a:t>
            </a:r>
          </a:p>
          <a:p>
            <a:pPr algn="ctr"/>
            <a:r>
              <a:rPr lang="en-US" dirty="0"/>
              <a:t>in animals</a:t>
            </a:r>
            <a:endParaRPr lang="es-ES" dirty="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4" y="4114800"/>
            <a:ext cx="4507827" cy="25454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8" name="17 Conector recto de flecha"/>
          <p:cNvCxnSpPr/>
          <p:nvPr/>
        </p:nvCxnSpPr>
        <p:spPr>
          <a:xfrm>
            <a:off x="1752600" y="3276600"/>
            <a:ext cx="1143000" cy="1066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21 CuadroTexto"/>
          <p:cNvSpPr txBox="1"/>
          <p:nvPr/>
        </p:nvSpPr>
        <p:spPr>
          <a:xfrm>
            <a:off x="241018" y="2820409"/>
            <a:ext cx="178286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Only 7% in fungi!</a:t>
            </a:r>
            <a:endParaRPr lang="es-ES" dirty="0"/>
          </a:p>
        </p:txBody>
      </p:sp>
      <p:sp>
        <p:nvSpPr>
          <p:cNvPr id="12" name="Oval 60"/>
          <p:cNvSpPr>
            <a:spLocks noChangeArrowheads="1"/>
          </p:cNvSpPr>
          <p:nvPr/>
        </p:nvSpPr>
        <p:spPr bwMode="auto">
          <a:xfrm>
            <a:off x="2604608" y="4343400"/>
            <a:ext cx="886781" cy="600732"/>
          </a:xfrm>
          <a:prstGeom prst="ellipse">
            <a:avLst/>
          </a:prstGeom>
          <a:noFill/>
          <a:ln w="28575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1430" tIns="45715" rIns="91430" bIns="45715" anchor="ctr"/>
          <a:lstStyle/>
          <a:p>
            <a:pPr>
              <a:buFontTx/>
              <a:buNone/>
            </a:pPr>
            <a:endParaRPr lang="en-US">
              <a:solidFill>
                <a:srgbClr val="000000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8921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69754" y="81016"/>
            <a:ext cx="849324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 smtClean="0"/>
              <a:t>Contrary to metazoan, fungal canonical AAUAAA polyadenylation signal is highly degenerated</a:t>
            </a:r>
            <a:endParaRPr lang="en-CA" sz="2800" i="1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/>
          <a:srcRect t="17804"/>
          <a:stretch>
            <a:fillRect/>
          </a:stretch>
        </p:blipFill>
        <p:spPr bwMode="auto">
          <a:xfrm>
            <a:off x="4434016" y="3978250"/>
            <a:ext cx="4557584" cy="2681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1489" y="1219200"/>
            <a:ext cx="4904605" cy="2057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Oval 60"/>
          <p:cNvSpPr>
            <a:spLocks noChangeArrowheads="1"/>
          </p:cNvSpPr>
          <p:nvPr/>
        </p:nvSpPr>
        <p:spPr bwMode="auto">
          <a:xfrm>
            <a:off x="4066471" y="2590800"/>
            <a:ext cx="886781" cy="459218"/>
          </a:xfrm>
          <a:prstGeom prst="ellipse">
            <a:avLst/>
          </a:prstGeom>
          <a:noFill/>
          <a:ln w="28575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1430" tIns="45715" rIns="91430" bIns="45715" anchor="ctr"/>
          <a:lstStyle/>
          <a:p>
            <a:pPr>
              <a:buFontTx/>
              <a:buNone/>
            </a:pPr>
            <a:endParaRPr lang="en-US">
              <a:solidFill>
                <a:srgbClr val="000000"/>
              </a:solidFill>
              <a:cs typeface="Arial" charset="0"/>
            </a:endParaRPr>
          </a:p>
        </p:txBody>
      </p:sp>
      <p:cxnSp>
        <p:nvCxnSpPr>
          <p:cNvPr id="7" name="6 Conector recto de flecha"/>
          <p:cNvCxnSpPr>
            <a:endCxn id="8" idx="7"/>
          </p:cNvCxnSpPr>
          <p:nvPr/>
        </p:nvCxnSpPr>
        <p:spPr>
          <a:xfrm flipH="1">
            <a:off x="4823386" y="1752600"/>
            <a:ext cx="2491814" cy="90545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12 CuadroTexto"/>
          <p:cNvSpPr txBox="1"/>
          <p:nvPr/>
        </p:nvSpPr>
        <p:spPr>
          <a:xfrm>
            <a:off x="7424364" y="1407663"/>
            <a:ext cx="145975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Very uniform </a:t>
            </a:r>
          </a:p>
          <a:p>
            <a:pPr algn="ctr"/>
            <a:r>
              <a:rPr lang="en-US" dirty="0"/>
              <a:t>in animals</a:t>
            </a:r>
            <a:endParaRPr lang="es-ES" dirty="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4" y="4114800"/>
            <a:ext cx="4422477" cy="25454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8" name="17 Conector recto de flecha"/>
          <p:cNvCxnSpPr/>
          <p:nvPr/>
        </p:nvCxnSpPr>
        <p:spPr>
          <a:xfrm>
            <a:off x="1752600" y="3276600"/>
            <a:ext cx="1143000" cy="1066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Oval 60"/>
          <p:cNvSpPr>
            <a:spLocks noChangeArrowheads="1"/>
          </p:cNvSpPr>
          <p:nvPr/>
        </p:nvSpPr>
        <p:spPr bwMode="auto">
          <a:xfrm>
            <a:off x="8229600" y="4753192"/>
            <a:ext cx="838199" cy="1038008"/>
          </a:xfrm>
          <a:prstGeom prst="ellipse">
            <a:avLst/>
          </a:prstGeom>
          <a:noFill/>
          <a:ln w="28575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1430" tIns="45715" rIns="91430" bIns="45715" anchor="ctr"/>
          <a:lstStyle/>
          <a:p>
            <a:pPr>
              <a:buFontTx/>
              <a:buNone/>
            </a:pPr>
            <a:endParaRPr lang="en-US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2" name="21 CuadroTexto"/>
          <p:cNvSpPr txBox="1"/>
          <p:nvPr/>
        </p:nvSpPr>
        <p:spPr>
          <a:xfrm>
            <a:off x="241018" y="2820409"/>
            <a:ext cx="178286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Only 7% in fungi!</a:t>
            </a:r>
            <a:endParaRPr lang="es-ES" dirty="0"/>
          </a:p>
        </p:txBody>
      </p:sp>
      <p:sp>
        <p:nvSpPr>
          <p:cNvPr id="12" name="Oval 60"/>
          <p:cNvSpPr>
            <a:spLocks noChangeArrowheads="1"/>
          </p:cNvSpPr>
          <p:nvPr/>
        </p:nvSpPr>
        <p:spPr bwMode="auto">
          <a:xfrm>
            <a:off x="2604608" y="4343400"/>
            <a:ext cx="886781" cy="611618"/>
          </a:xfrm>
          <a:prstGeom prst="ellipse">
            <a:avLst/>
          </a:prstGeom>
          <a:noFill/>
          <a:ln w="28575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1430" tIns="45715" rIns="91430" bIns="45715" anchor="ctr"/>
          <a:lstStyle/>
          <a:p>
            <a:pPr>
              <a:buFontTx/>
              <a:buNone/>
            </a:pPr>
            <a:endParaRPr lang="en-US">
              <a:solidFill>
                <a:srgbClr val="000000"/>
              </a:solidFill>
              <a:cs typeface="Arial" charset="0"/>
            </a:endParaRPr>
          </a:p>
        </p:txBody>
      </p:sp>
      <p:cxnSp>
        <p:nvCxnSpPr>
          <p:cNvPr id="15" name="14 Conector recto de flecha"/>
          <p:cNvCxnSpPr/>
          <p:nvPr/>
        </p:nvCxnSpPr>
        <p:spPr>
          <a:xfrm>
            <a:off x="8458200" y="3886200"/>
            <a:ext cx="329090" cy="7620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16 CuadroTexto"/>
          <p:cNvSpPr txBox="1"/>
          <p:nvPr/>
        </p:nvSpPr>
        <p:spPr>
          <a:xfrm>
            <a:off x="6931596" y="3440668"/>
            <a:ext cx="192584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Very degenerated!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00286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814155" y="40888"/>
            <a:ext cx="779348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3200" dirty="0" smtClean="0"/>
              <a:t>As in metazoan, </a:t>
            </a:r>
            <a:r>
              <a:rPr lang="en-CA" sz="3200" i="1" dirty="0" smtClean="0"/>
              <a:t>M. </a:t>
            </a:r>
            <a:r>
              <a:rPr lang="en-CA" sz="3200" i="1" dirty="0" err="1" smtClean="0"/>
              <a:t>oryzae</a:t>
            </a:r>
            <a:r>
              <a:rPr lang="en-CA" sz="3200" i="1" dirty="0" smtClean="0"/>
              <a:t> </a:t>
            </a:r>
            <a:r>
              <a:rPr lang="en-CA" sz="3200" dirty="0" smtClean="0"/>
              <a:t>has a UGUA motif, </a:t>
            </a:r>
          </a:p>
          <a:p>
            <a:pPr algn="ctr"/>
            <a:r>
              <a:rPr lang="en-CA" sz="3200" dirty="0" smtClean="0"/>
              <a:t>together with a new UAGA motif</a:t>
            </a:r>
            <a:endParaRPr lang="en-CA" sz="3200" i="1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1976" y="5257800"/>
            <a:ext cx="4181761" cy="16132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" name="2 Conector recto de flecha"/>
          <p:cNvCxnSpPr/>
          <p:nvPr/>
        </p:nvCxnSpPr>
        <p:spPr>
          <a:xfrm>
            <a:off x="5867400" y="6064405"/>
            <a:ext cx="762000" cy="33639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4 CuadroTexto"/>
          <p:cNvSpPr txBox="1"/>
          <p:nvPr/>
        </p:nvSpPr>
        <p:spPr>
          <a:xfrm>
            <a:off x="5080005" y="5863270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RBP35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39329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818" name="Picture 2"/>
          <p:cNvPicPr>
            <a:picLocks noChangeAspect="1" noChangeArrowheads="1"/>
          </p:cNvPicPr>
          <p:nvPr/>
        </p:nvPicPr>
        <p:blipFill>
          <a:blip r:embed="rId3" cstate="print"/>
          <a:srcRect t="32517"/>
          <a:stretch>
            <a:fillRect/>
          </a:stretch>
        </p:blipFill>
        <p:spPr bwMode="auto">
          <a:xfrm>
            <a:off x="642152" y="938514"/>
            <a:ext cx="8488922" cy="4166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xtBox 16"/>
          <p:cNvSpPr txBox="1"/>
          <p:nvPr/>
        </p:nvSpPr>
        <p:spPr>
          <a:xfrm>
            <a:off x="814155" y="40888"/>
            <a:ext cx="779348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3200" dirty="0" smtClean="0"/>
              <a:t>As in metazoan, </a:t>
            </a:r>
            <a:r>
              <a:rPr lang="en-CA" sz="3200" i="1" dirty="0" smtClean="0"/>
              <a:t>M. </a:t>
            </a:r>
            <a:r>
              <a:rPr lang="en-CA" sz="3200" i="1" dirty="0" err="1" smtClean="0"/>
              <a:t>oryzae</a:t>
            </a:r>
            <a:r>
              <a:rPr lang="en-CA" sz="3200" i="1" dirty="0" smtClean="0"/>
              <a:t> </a:t>
            </a:r>
            <a:r>
              <a:rPr lang="en-CA" sz="3200" dirty="0" smtClean="0"/>
              <a:t>has a UGUA motif, </a:t>
            </a:r>
          </a:p>
          <a:p>
            <a:pPr algn="ctr"/>
            <a:r>
              <a:rPr lang="en-CA" sz="3200" dirty="0" smtClean="0"/>
              <a:t>together with a new UAGA motif</a:t>
            </a:r>
            <a:endParaRPr lang="en-CA" sz="3200" i="1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1976" y="5257800"/>
            <a:ext cx="4181761" cy="16132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" name="2 Conector recto de flecha"/>
          <p:cNvCxnSpPr/>
          <p:nvPr/>
        </p:nvCxnSpPr>
        <p:spPr>
          <a:xfrm>
            <a:off x="5867400" y="6064405"/>
            <a:ext cx="762000" cy="33639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4 CuadroTexto"/>
          <p:cNvSpPr txBox="1"/>
          <p:nvPr/>
        </p:nvSpPr>
        <p:spPr>
          <a:xfrm>
            <a:off x="5080005" y="5863270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RBP35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21045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50304"/>
          </a:xfrm>
        </p:spPr>
        <p:txBody>
          <a:bodyPr>
            <a:noAutofit/>
          </a:bodyPr>
          <a:lstStyle/>
          <a:p>
            <a:r>
              <a:rPr lang="en-US" sz="3600" i="1" dirty="0" smtClean="0"/>
              <a:t>Magnaporthe oryzae </a:t>
            </a:r>
            <a:r>
              <a:rPr lang="en-US" sz="3600" dirty="0" smtClean="0"/>
              <a:t>life cycle</a:t>
            </a:r>
            <a:endParaRPr lang="es-ES" sz="3600" dirty="0"/>
          </a:p>
        </p:txBody>
      </p:sp>
      <p:pic>
        <p:nvPicPr>
          <p:cNvPr id="3073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295400"/>
            <a:ext cx="6324600" cy="51849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6 Rectángulo"/>
          <p:cNvSpPr/>
          <p:nvPr/>
        </p:nvSpPr>
        <p:spPr>
          <a:xfrm>
            <a:off x="1371600" y="6538099"/>
            <a:ext cx="72390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Richard A. Wilson &amp; Nicholas J. </a:t>
            </a:r>
            <a:r>
              <a:rPr lang="en-US" sz="1200" dirty="0" err="1" smtClean="0"/>
              <a:t>TalbotNature</a:t>
            </a:r>
            <a:r>
              <a:rPr lang="en-US" sz="1200" dirty="0" smtClean="0"/>
              <a:t> </a:t>
            </a:r>
            <a:r>
              <a:rPr lang="en-US" sz="1200" dirty="0"/>
              <a:t>Reviews Microbiology 7, 185-195 (March 2009)</a:t>
            </a:r>
            <a:endParaRPr lang="es-ES" sz="1200" dirty="0"/>
          </a:p>
        </p:txBody>
      </p:sp>
    </p:spTree>
    <p:extLst>
      <p:ext uri="{BB962C8B-B14F-4D97-AF65-F5344CB8AC3E}">
        <p14:creationId xmlns:p14="http://schemas.microsoft.com/office/powerpoint/2010/main" val="927366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8048" y="5410200"/>
            <a:ext cx="4035952" cy="144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17 Rectángulo"/>
          <p:cNvSpPr/>
          <p:nvPr/>
        </p:nvSpPr>
        <p:spPr>
          <a:xfrm>
            <a:off x="381000" y="158536"/>
            <a:ext cx="84582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/>
              <a:t>The motif bound by Hrp1 in yeast is missing is </a:t>
            </a:r>
            <a:r>
              <a:rPr lang="en-US" sz="2800" i="1" dirty="0" smtClean="0"/>
              <a:t>M. </a:t>
            </a:r>
            <a:r>
              <a:rPr lang="en-US" sz="2800" i="1" dirty="0" err="1" smtClean="0"/>
              <a:t>oryzae</a:t>
            </a:r>
            <a:endParaRPr lang="en-US" sz="2800" i="1" dirty="0"/>
          </a:p>
        </p:txBody>
      </p:sp>
      <p:cxnSp>
        <p:nvCxnSpPr>
          <p:cNvPr id="23" name="22 Conector recto de flecha"/>
          <p:cNvCxnSpPr/>
          <p:nvPr/>
        </p:nvCxnSpPr>
        <p:spPr>
          <a:xfrm flipH="1">
            <a:off x="6096000" y="5065931"/>
            <a:ext cx="803245" cy="95386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23 CuadroTexto"/>
          <p:cNvSpPr txBox="1"/>
          <p:nvPr/>
        </p:nvSpPr>
        <p:spPr>
          <a:xfrm>
            <a:off x="6899245" y="4419600"/>
            <a:ext cx="1939955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i="1" dirty="0" smtClean="0"/>
              <a:t>M. </a:t>
            </a:r>
            <a:r>
              <a:rPr lang="en-US" i="1" dirty="0" err="1"/>
              <a:t>o</a:t>
            </a:r>
            <a:r>
              <a:rPr lang="en-US" i="1" dirty="0" err="1" smtClean="0"/>
              <a:t>ryzae</a:t>
            </a:r>
            <a:r>
              <a:rPr lang="en-US" i="1" dirty="0" smtClean="0"/>
              <a:t> </a:t>
            </a:r>
            <a:r>
              <a:rPr lang="en-US" b="1" dirty="0" smtClean="0"/>
              <a:t>has</a:t>
            </a:r>
            <a:r>
              <a:rPr lang="en-US" dirty="0" smtClean="0"/>
              <a:t> this </a:t>
            </a:r>
          </a:p>
          <a:p>
            <a:r>
              <a:rPr lang="en-US" dirty="0" smtClean="0"/>
              <a:t>protein, Hrp1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99710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" y="790575"/>
            <a:ext cx="7410450" cy="3552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8048" y="5410200"/>
            <a:ext cx="4035952" cy="144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4 Conector recto de flecha"/>
          <p:cNvCxnSpPr/>
          <p:nvPr/>
        </p:nvCxnSpPr>
        <p:spPr>
          <a:xfrm flipH="1">
            <a:off x="6096000" y="5065931"/>
            <a:ext cx="803245" cy="95386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9 CuadroTexto"/>
          <p:cNvSpPr txBox="1"/>
          <p:nvPr/>
        </p:nvSpPr>
        <p:spPr>
          <a:xfrm>
            <a:off x="6027129" y="3410634"/>
            <a:ext cx="301722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But the AU-rich element it binds in yeast is missing here! </a:t>
            </a:r>
            <a:endParaRPr lang="es-ES" dirty="0"/>
          </a:p>
        </p:txBody>
      </p:sp>
      <p:cxnSp>
        <p:nvCxnSpPr>
          <p:cNvPr id="12" name="11 Conector recto de flecha"/>
          <p:cNvCxnSpPr/>
          <p:nvPr/>
        </p:nvCxnSpPr>
        <p:spPr>
          <a:xfrm flipH="1" flipV="1">
            <a:off x="2362200" y="3200400"/>
            <a:ext cx="3664930" cy="5334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17 Rectángulo"/>
          <p:cNvSpPr/>
          <p:nvPr/>
        </p:nvSpPr>
        <p:spPr>
          <a:xfrm>
            <a:off x="381000" y="158536"/>
            <a:ext cx="84582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/>
              <a:t>The motif bound by Hrp1 in yeast is missing is </a:t>
            </a:r>
            <a:r>
              <a:rPr lang="en-US" sz="2800" i="1" dirty="0" smtClean="0"/>
              <a:t>M. </a:t>
            </a:r>
            <a:r>
              <a:rPr lang="en-US" sz="2800" i="1" dirty="0" err="1" smtClean="0"/>
              <a:t>oryzae</a:t>
            </a:r>
            <a:endParaRPr lang="en-US" sz="2800" i="1" dirty="0"/>
          </a:p>
        </p:txBody>
      </p:sp>
      <p:sp>
        <p:nvSpPr>
          <p:cNvPr id="13" name="12 CuadroTexto"/>
          <p:cNvSpPr txBox="1"/>
          <p:nvPr/>
        </p:nvSpPr>
        <p:spPr>
          <a:xfrm>
            <a:off x="6899245" y="4419600"/>
            <a:ext cx="1939955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i="1" dirty="0" smtClean="0"/>
              <a:t>M. </a:t>
            </a:r>
            <a:r>
              <a:rPr lang="en-US" i="1" dirty="0" err="1"/>
              <a:t>o</a:t>
            </a:r>
            <a:r>
              <a:rPr lang="en-US" i="1" dirty="0" err="1" smtClean="0"/>
              <a:t>ryzae</a:t>
            </a:r>
            <a:r>
              <a:rPr lang="en-US" i="1" dirty="0" smtClean="0"/>
              <a:t> </a:t>
            </a:r>
            <a:r>
              <a:rPr lang="en-US" b="1" dirty="0" smtClean="0"/>
              <a:t>has</a:t>
            </a:r>
            <a:r>
              <a:rPr lang="en-US" dirty="0" smtClean="0"/>
              <a:t> this </a:t>
            </a:r>
          </a:p>
          <a:p>
            <a:r>
              <a:rPr lang="en-US" dirty="0" smtClean="0"/>
              <a:t>protein, Hrp1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76206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" y="4434959"/>
            <a:ext cx="4431883" cy="23849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" y="790575"/>
            <a:ext cx="7410450" cy="3552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8048" y="5410200"/>
            <a:ext cx="4035952" cy="144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9 CuadroTexto"/>
          <p:cNvSpPr txBox="1"/>
          <p:nvPr/>
        </p:nvSpPr>
        <p:spPr>
          <a:xfrm>
            <a:off x="6027129" y="3410634"/>
            <a:ext cx="301722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But the AU-rich element it binds in yeast is missing here! </a:t>
            </a:r>
            <a:endParaRPr lang="es-ES" dirty="0"/>
          </a:p>
        </p:txBody>
      </p:sp>
      <p:cxnSp>
        <p:nvCxnSpPr>
          <p:cNvPr id="12" name="11 Conector recto de flecha"/>
          <p:cNvCxnSpPr/>
          <p:nvPr/>
        </p:nvCxnSpPr>
        <p:spPr>
          <a:xfrm flipH="1" flipV="1">
            <a:off x="2362200" y="3200400"/>
            <a:ext cx="3664930" cy="5334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16 CuadroTexto"/>
          <p:cNvSpPr txBox="1"/>
          <p:nvPr/>
        </p:nvSpPr>
        <p:spPr>
          <a:xfrm>
            <a:off x="3581400" y="4434959"/>
            <a:ext cx="2916222" cy="7386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Maybe the AU-rich element is the “fusion” of UGUA and UAGA, when the CFI complex was lost in yeast</a:t>
            </a:r>
            <a:endParaRPr lang="es-ES" sz="1400" dirty="0"/>
          </a:p>
        </p:txBody>
      </p:sp>
      <p:cxnSp>
        <p:nvCxnSpPr>
          <p:cNvPr id="19" name="18 Conector recto de flecha"/>
          <p:cNvCxnSpPr>
            <a:stCxn id="17" idx="1"/>
          </p:cNvCxnSpPr>
          <p:nvPr/>
        </p:nvCxnSpPr>
        <p:spPr>
          <a:xfrm flipH="1">
            <a:off x="1524000" y="4804291"/>
            <a:ext cx="2057400" cy="82314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17 Rectángulo"/>
          <p:cNvSpPr/>
          <p:nvPr/>
        </p:nvSpPr>
        <p:spPr>
          <a:xfrm>
            <a:off x="381000" y="158536"/>
            <a:ext cx="84582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/>
              <a:t>The motif bound by Hrp1 in yeast is missing is </a:t>
            </a:r>
            <a:r>
              <a:rPr lang="en-US" sz="2800" i="1" dirty="0" smtClean="0"/>
              <a:t>M. </a:t>
            </a:r>
            <a:r>
              <a:rPr lang="en-US" sz="2800" i="1" dirty="0" err="1" smtClean="0"/>
              <a:t>oryzae</a:t>
            </a:r>
            <a:endParaRPr lang="en-US" sz="2800" i="1" dirty="0"/>
          </a:p>
        </p:txBody>
      </p:sp>
      <p:cxnSp>
        <p:nvCxnSpPr>
          <p:cNvPr id="13" name="12 Conector recto de flecha"/>
          <p:cNvCxnSpPr/>
          <p:nvPr/>
        </p:nvCxnSpPr>
        <p:spPr>
          <a:xfrm flipH="1">
            <a:off x="6096000" y="5065931"/>
            <a:ext cx="803245" cy="95386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13 CuadroTexto"/>
          <p:cNvSpPr txBox="1"/>
          <p:nvPr/>
        </p:nvSpPr>
        <p:spPr>
          <a:xfrm>
            <a:off x="6899245" y="4419600"/>
            <a:ext cx="1939955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i="1" dirty="0" smtClean="0"/>
              <a:t>M. </a:t>
            </a:r>
            <a:r>
              <a:rPr lang="en-US" i="1" dirty="0" err="1"/>
              <a:t>o</a:t>
            </a:r>
            <a:r>
              <a:rPr lang="en-US" i="1" dirty="0" err="1" smtClean="0"/>
              <a:t>ryzae</a:t>
            </a:r>
            <a:r>
              <a:rPr lang="en-US" i="1" dirty="0" smtClean="0"/>
              <a:t> </a:t>
            </a:r>
            <a:r>
              <a:rPr lang="en-US" b="1" dirty="0" smtClean="0"/>
              <a:t>has</a:t>
            </a:r>
            <a:r>
              <a:rPr lang="en-US" dirty="0" smtClean="0"/>
              <a:t> this </a:t>
            </a:r>
          </a:p>
          <a:p>
            <a:r>
              <a:rPr lang="en-US" dirty="0" smtClean="0"/>
              <a:t>protein, Hrp1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97557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What about alternative polyadenylation?</a:t>
            </a:r>
            <a:endParaRPr lang="es-ES" dirty="0"/>
          </a:p>
        </p:txBody>
      </p:sp>
      <p:cxnSp>
        <p:nvCxnSpPr>
          <p:cNvPr id="3" name="72 Conector recto"/>
          <p:cNvCxnSpPr>
            <a:cxnSpLocks noChangeShapeType="1"/>
          </p:cNvCxnSpPr>
          <p:nvPr/>
        </p:nvCxnSpPr>
        <p:spPr bwMode="auto">
          <a:xfrm>
            <a:off x="685800" y="2076925"/>
            <a:ext cx="2349498" cy="0"/>
          </a:xfrm>
          <a:prstGeom prst="line">
            <a:avLst/>
          </a:prstGeom>
          <a:noFill/>
          <a:ln w="28575" algn="ctr">
            <a:solidFill>
              <a:srgbClr val="008E40"/>
            </a:solidFill>
            <a:round/>
            <a:headEnd/>
            <a:tailEnd/>
          </a:ln>
        </p:spPr>
      </p:cxnSp>
      <p:sp>
        <p:nvSpPr>
          <p:cNvPr id="4" name="73 Flecha derecha"/>
          <p:cNvSpPr>
            <a:spLocks noChangeArrowheads="1"/>
          </p:cNvSpPr>
          <p:nvPr/>
        </p:nvSpPr>
        <p:spPr bwMode="auto">
          <a:xfrm>
            <a:off x="1256904" y="1969777"/>
            <a:ext cx="1463732" cy="230455"/>
          </a:xfrm>
          <a:prstGeom prst="rightArrow">
            <a:avLst>
              <a:gd name="adj1" fmla="val 50000"/>
              <a:gd name="adj2" fmla="val 26478"/>
            </a:avLst>
          </a:prstGeom>
          <a:solidFill>
            <a:srgbClr val="92D050"/>
          </a:solidFill>
          <a:ln w="9525" algn="ctr">
            <a:solidFill>
              <a:srgbClr val="008E40"/>
            </a:solidFill>
            <a:round/>
            <a:headEnd/>
            <a:tailEnd/>
          </a:ln>
        </p:spPr>
        <p:txBody>
          <a:bodyPr/>
          <a:lstStyle/>
          <a:p>
            <a:pPr>
              <a:buFontTx/>
              <a:buNone/>
            </a:pPr>
            <a:endParaRPr lang="es-ES">
              <a:solidFill>
                <a:srgbClr val="000000"/>
              </a:solidFill>
            </a:endParaRPr>
          </a:p>
        </p:txBody>
      </p:sp>
      <p:sp>
        <p:nvSpPr>
          <p:cNvPr id="5" name="74 Elipse"/>
          <p:cNvSpPr>
            <a:spLocks noChangeArrowheads="1"/>
          </p:cNvSpPr>
          <p:nvPr/>
        </p:nvSpPr>
        <p:spPr bwMode="auto">
          <a:xfrm>
            <a:off x="685800" y="2015020"/>
            <a:ext cx="44273" cy="140700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>
              <a:buFontTx/>
              <a:buNone/>
            </a:pPr>
            <a:endParaRPr lang="es-ES">
              <a:solidFill>
                <a:srgbClr val="000000"/>
              </a:solidFill>
            </a:endParaRPr>
          </a:p>
        </p:txBody>
      </p:sp>
      <p:cxnSp>
        <p:nvCxnSpPr>
          <p:cNvPr id="6" name="76 Conector recto"/>
          <p:cNvCxnSpPr>
            <a:cxnSpLocks noChangeShapeType="1"/>
          </p:cNvCxnSpPr>
          <p:nvPr/>
        </p:nvCxnSpPr>
        <p:spPr bwMode="auto">
          <a:xfrm>
            <a:off x="706464" y="2865116"/>
            <a:ext cx="3086969" cy="0"/>
          </a:xfrm>
          <a:prstGeom prst="line">
            <a:avLst/>
          </a:prstGeom>
          <a:noFill/>
          <a:ln w="28575" algn="ctr">
            <a:solidFill>
              <a:srgbClr val="008E40"/>
            </a:solidFill>
            <a:round/>
            <a:headEnd/>
            <a:tailEnd/>
          </a:ln>
        </p:spPr>
      </p:cxnSp>
      <p:sp>
        <p:nvSpPr>
          <p:cNvPr id="7" name="77 Flecha derecha"/>
          <p:cNvSpPr>
            <a:spLocks noChangeArrowheads="1"/>
          </p:cNvSpPr>
          <p:nvPr/>
        </p:nvSpPr>
        <p:spPr bwMode="auto">
          <a:xfrm>
            <a:off x="1277568" y="2750818"/>
            <a:ext cx="1463732" cy="230455"/>
          </a:xfrm>
          <a:prstGeom prst="rightArrow">
            <a:avLst>
              <a:gd name="adj1" fmla="val 50000"/>
              <a:gd name="adj2" fmla="val 26478"/>
            </a:avLst>
          </a:prstGeom>
          <a:solidFill>
            <a:srgbClr val="92D050"/>
          </a:solidFill>
          <a:ln w="9525" algn="ctr">
            <a:solidFill>
              <a:srgbClr val="008E40"/>
            </a:solidFill>
            <a:round/>
            <a:headEnd/>
            <a:tailEnd/>
          </a:ln>
        </p:spPr>
        <p:txBody>
          <a:bodyPr/>
          <a:lstStyle/>
          <a:p>
            <a:pPr>
              <a:buFontTx/>
              <a:buNone/>
            </a:pPr>
            <a:endParaRPr lang="es-ES">
              <a:solidFill>
                <a:srgbClr val="000000"/>
              </a:solidFill>
            </a:endParaRPr>
          </a:p>
        </p:txBody>
      </p:sp>
      <p:sp>
        <p:nvSpPr>
          <p:cNvPr id="8" name="78 Elipse"/>
          <p:cNvSpPr>
            <a:spLocks noChangeArrowheads="1"/>
          </p:cNvSpPr>
          <p:nvPr/>
        </p:nvSpPr>
        <p:spPr bwMode="auto">
          <a:xfrm>
            <a:off x="706464" y="2796061"/>
            <a:ext cx="44273" cy="140700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>
              <a:buFontTx/>
              <a:buNone/>
            </a:pPr>
            <a:endParaRPr lang="es-ES">
              <a:solidFill>
                <a:srgbClr val="000000"/>
              </a:solidFill>
            </a:endParaRPr>
          </a:p>
        </p:txBody>
      </p:sp>
      <p:sp>
        <p:nvSpPr>
          <p:cNvPr id="9" name="8 CuadroTexto"/>
          <p:cNvSpPr txBox="1"/>
          <p:nvPr/>
        </p:nvSpPr>
        <p:spPr bwMode="auto">
          <a:xfrm>
            <a:off x="2970472" y="1949967"/>
            <a:ext cx="1936961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Tx/>
              <a:buNone/>
              <a:defRPr/>
            </a:pPr>
            <a:r>
              <a:rPr lang="es-ES" sz="1050" dirty="0" smtClean="0">
                <a:solidFill>
                  <a:srgbClr val="008E40"/>
                </a:solidFill>
              </a:rPr>
              <a:t>AAAAAAAAAAAAAAAAAAAA</a:t>
            </a:r>
            <a:endParaRPr lang="es-ES" sz="1050" baseline="-25000" dirty="0">
              <a:solidFill>
                <a:srgbClr val="008E40"/>
              </a:solidFill>
            </a:endParaRPr>
          </a:p>
        </p:txBody>
      </p:sp>
      <p:sp>
        <p:nvSpPr>
          <p:cNvPr id="10" name="9 CuadroTexto"/>
          <p:cNvSpPr txBox="1"/>
          <p:nvPr/>
        </p:nvSpPr>
        <p:spPr bwMode="auto">
          <a:xfrm>
            <a:off x="3725368" y="2734192"/>
            <a:ext cx="1042401" cy="25391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buFontTx/>
              <a:buNone/>
              <a:defRPr/>
            </a:pPr>
            <a:r>
              <a:rPr lang="es-ES" sz="1050" dirty="0" smtClean="0">
                <a:solidFill>
                  <a:srgbClr val="008E40"/>
                </a:solidFill>
              </a:rPr>
              <a:t>AAAAAAAAAA</a:t>
            </a:r>
            <a:endParaRPr lang="es-ES" sz="1050" baseline="-25000" dirty="0">
              <a:solidFill>
                <a:srgbClr val="008E40"/>
              </a:solidFill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7095" y="1676400"/>
            <a:ext cx="586753" cy="5867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3433" y="2449824"/>
            <a:ext cx="586753" cy="5867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4" name="13 Conector recto de flecha"/>
          <p:cNvCxnSpPr/>
          <p:nvPr/>
        </p:nvCxnSpPr>
        <p:spPr>
          <a:xfrm flipH="1" flipV="1">
            <a:off x="4572000" y="2155720"/>
            <a:ext cx="1143000" cy="57847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14 Conector recto de flecha"/>
          <p:cNvCxnSpPr>
            <a:endCxn id="10" idx="3"/>
          </p:cNvCxnSpPr>
          <p:nvPr/>
        </p:nvCxnSpPr>
        <p:spPr>
          <a:xfrm flipH="1">
            <a:off x="4767769" y="2734192"/>
            <a:ext cx="947231" cy="12695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17 CuadroTexto"/>
          <p:cNvSpPr txBox="1"/>
          <p:nvPr/>
        </p:nvSpPr>
        <p:spPr>
          <a:xfrm>
            <a:off x="5809403" y="2085908"/>
            <a:ext cx="3181640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Different cleavage sites produce</a:t>
            </a:r>
          </a:p>
          <a:p>
            <a:r>
              <a:rPr lang="en-US" dirty="0" smtClean="0"/>
              <a:t>Alternative mRNA isoforms 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13973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What about alternative polyadenylation?</a:t>
            </a:r>
            <a:endParaRPr lang="es-ES" dirty="0"/>
          </a:p>
        </p:txBody>
      </p:sp>
      <p:cxnSp>
        <p:nvCxnSpPr>
          <p:cNvPr id="3" name="72 Conector recto"/>
          <p:cNvCxnSpPr>
            <a:cxnSpLocks noChangeShapeType="1"/>
          </p:cNvCxnSpPr>
          <p:nvPr/>
        </p:nvCxnSpPr>
        <p:spPr bwMode="auto">
          <a:xfrm>
            <a:off x="685800" y="2076925"/>
            <a:ext cx="2349498" cy="0"/>
          </a:xfrm>
          <a:prstGeom prst="line">
            <a:avLst/>
          </a:prstGeom>
          <a:noFill/>
          <a:ln w="28575" algn="ctr">
            <a:solidFill>
              <a:srgbClr val="008E40"/>
            </a:solidFill>
            <a:round/>
            <a:headEnd/>
            <a:tailEnd/>
          </a:ln>
        </p:spPr>
      </p:cxnSp>
      <p:sp>
        <p:nvSpPr>
          <p:cNvPr id="4" name="73 Flecha derecha"/>
          <p:cNvSpPr>
            <a:spLocks noChangeArrowheads="1"/>
          </p:cNvSpPr>
          <p:nvPr/>
        </p:nvSpPr>
        <p:spPr bwMode="auto">
          <a:xfrm>
            <a:off x="1256904" y="1969777"/>
            <a:ext cx="1463732" cy="230455"/>
          </a:xfrm>
          <a:prstGeom prst="rightArrow">
            <a:avLst>
              <a:gd name="adj1" fmla="val 50000"/>
              <a:gd name="adj2" fmla="val 26478"/>
            </a:avLst>
          </a:prstGeom>
          <a:solidFill>
            <a:srgbClr val="92D050"/>
          </a:solidFill>
          <a:ln w="9525" algn="ctr">
            <a:solidFill>
              <a:srgbClr val="008E40"/>
            </a:solidFill>
            <a:round/>
            <a:headEnd/>
            <a:tailEnd/>
          </a:ln>
        </p:spPr>
        <p:txBody>
          <a:bodyPr/>
          <a:lstStyle/>
          <a:p>
            <a:pPr>
              <a:buFontTx/>
              <a:buNone/>
            </a:pPr>
            <a:endParaRPr lang="es-ES">
              <a:solidFill>
                <a:srgbClr val="000000"/>
              </a:solidFill>
            </a:endParaRPr>
          </a:p>
        </p:txBody>
      </p:sp>
      <p:sp>
        <p:nvSpPr>
          <p:cNvPr id="5" name="74 Elipse"/>
          <p:cNvSpPr>
            <a:spLocks noChangeArrowheads="1"/>
          </p:cNvSpPr>
          <p:nvPr/>
        </p:nvSpPr>
        <p:spPr bwMode="auto">
          <a:xfrm>
            <a:off x="685800" y="2015020"/>
            <a:ext cx="44273" cy="140700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>
              <a:buFontTx/>
              <a:buNone/>
            </a:pPr>
            <a:endParaRPr lang="es-ES">
              <a:solidFill>
                <a:srgbClr val="000000"/>
              </a:solidFill>
            </a:endParaRPr>
          </a:p>
        </p:txBody>
      </p:sp>
      <p:cxnSp>
        <p:nvCxnSpPr>
          <p:cNvPr id="6" name="76 Conector recto"/>
          <p:cNvCxnSpPr>
            <a:cxnSpLocks noChangeShapeType="1"/>
          </p:cNvCxnSpPr>
          <p:nvPr/>
        </p:nvCxnSpPr>
        <p:spPr bwMode="auto">
          <a:xfrm>
            <a:off x="706464" y="2865116"/>
            <a:ext cx="3086969" cy="0"/>
          </a:xfrm>
          <a:prstGeom prst="line">
            <a:avLst/>
          </a:prstGeom>
          <a:noFill/>
          <a:ln w="28575" algn="ctr">
            <a:solidFill>
              <a:srgbClr val="008E40"/>
            </a:solidFill>
            <a:round/>
            <a:headEnd/>
            <a:tailEnd/>
          </a:ln>
        </p:spPr>
      </p:cxnSp>
      <p:sp>
        <p:nvSpPr>
          <p:cNvPr id="7" name="77 Flecha derecha"/>
          <p:cNvSpPr>
            <a:spLocks noChangeArrowheads="1"/>
          </p:cNvSpPr>
          <p:nvPr/>
        </p:nvSpPr>
        <p:spPr bwMode="auto">
          <a:xfrm>
            <a:off x="1277568" y="2750818"/>
            <a:ext cx="1463732" cy="230455"/>
          </a:xfrm>
          <a:prstGeom prst="rightArrow">
            <a:avLst>
              <a:gd name="adj1" fmla="val 50000"/>
              <a:gd name="adj2" fmla="val 26478"/>
            </a:avLst>
          </a:prstGeom>
          <a:solidFill>
            <a:srgbClr val="92D050"/>
          </a:solidFill>
          <a:ln w="9525" algn="ctr">
            <a:solidFill>
              <a:srgbClr val="008E40"/>
            </a:solidFill>
            <a:round/>
            <a:headEnd/>
            <a:tailEnd/>
          </a:ln>
        </p:spPr>
        <p:txBody>
          <a:bodyPr/>
          <a:lstStyle/>
          <a:p>
            <a:pPr>
              <a:buFontTx/>
              <a:buNone/>
            </a:pPr>
            <a:endParaRPr lang="es-ES">
              <a:solidFill>
                <a:srgbClr val="000000"/>
              </a:solidFill>
            </a:endParaRPr>
          </a:p>
        </p:txBody>
      </p:sp>
      <p:sp>
        <p:nvSpPr>
          <p:cNvPr id="8" name="78 Elipse"/>
          <p:cNvSpPr>
            <a:spLocks noChangeArrowheads="1"/>
          </p:cNvSpPr>
          <p:nvPr/>
        </p:nvSpPr>
        <p:spPr bwMode="auto">
          <a:xfrm>
            <a:off x="706464" y="2796061"/>
            <a:ext cx="44273" cy="140700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>
              <a:buFontTx/>
              <a:buNone/>
            </a:pPr>
            <a:endParaRPr lang="es-ES">
              <a:solidFill>
                <a:srgbClr val="000000"/>
              </a:solidFill>
            </a:endParaRPr>
          </a:p>
        </p:txBody>
      </p:sp>
      <p:sp>
        <p:nvSpPr>
          <p:cNvPr id="9" name="8 CuadroTexto"/>
          <p:cNvSpPr txBox="1"/>
          <p:nvPr/>
        </p:nvSpPr>
        <p:spPr bwMode="auto">
          <a:xfrm>
            <a:off x="2970472" y="1949967"/>
            <a:ext cx="1936961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Tx/>
              <a:buNone/>
              <a:defRPr/>
            </a:pPr>
            <a:r>
              <a:rPr lang="es-ES" sz="1050" dirty="0" smtClean="0">
                <a:solidFill>
                  <a:srgbClr val="008E40"/>
                </a:solidFill>
              </a:rPr>
              <a:t>AAAAAAAAAAAAAAAAAAAA</a:t>
            </a:r>
            <a:endParaRPr lang="es-ES" sz="1050" baseline="-25000" dirty="0">
              <a:solidFill>
                <a:srgbClr val="008E40"/>
              </a:solidFill>
            </a:endParaRPr>
          </a:p>
        </p:txBody>
      </p:sp>
      <p:sp>
        <p:nvSpPr>
          <p:cNvPr id="10" name="9 CuadroTexto"/>
          <p:cNvSpPr txBox="1"/>
          <p:nvPr/>
        </p:nvSpPr>
        <p:spPr bwMode="auto">
          <a:xfrm>
            <a:off x="3725368" y="2734192"/>
            <a:ext cx="1042401" cy="25391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buFontTx/>
              <a:buNone/>
              <a:defRPr/>
            </a:pPr>
            <a:r>
              <a:rPr lang="es-ES" sz="1050" dirty="0" smtClean="0">
                <a:solidFill>
                  <a:srgbClr val="008E40"/>
                </a:solidFill>
              </a:rPr>
              <a:t>AAAAAAAAAA</a:t>
            </a:r>
            <a:endParaRPr lang="es-ES" sz="1050" baseline="-25000" dirty="0">
              <a:solidFill>
                <a:srgbClr val="008E40"/>
              </a:solidFill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7095" y="1676400"/>
            <a:ext cx="586753" cy="5867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3433" y="2449824"/>
            <a:ext cx="586753" cy="5867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4" name="13 Conector recto de flecha"/>
          <p:cNvCxnSpPr/>
          <p:nvPr/>
        </p:nvCxnSpPr>
        <p:spPr>
          <a:xfrm flipH="1" flipV="1">
            <a:off x="4572000" y="2155720"/>
            <a:ext cx="1143000" cy="57847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14 Conector recto de flecha"/>
          <p:cNvCxnSpPr>
            <a:endCxn id="10" idx="3"/>
          </p:cNvCxnSpPr>
          <p:nvPr/>
        </p:nvCxnSpPr>
        <p:spPr>
          <a:xfrm flipH="1">
            <a:off x="4767769" y="2734192"/>
            <a:ext cx="947231" cy="12695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17 CuadroTexto"/>
          <p:cNvSpPr txBox="1"/>
          <p:nvPr/>
        </p:nvSpPr>
        <p:spPr>
          <a:xfrm>
            <a:off x="5809403" y="2085908"/>
            <a:ext cx="3181640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Different cleavage sites produce</a:t>
            </a:r>
          </a:p>
          <a:p>
            <a:r>
              <a:rPr lang="en-US" dirty="0" smtClean="0"/>
              <a:t>Alternative mRNA isoforms </a:t>
            </a:r>
            <a:endParaRPr lang="es-ES" dirty="0"/>
          </a:p>
        </p:txBody>
      </p:sp>
      <p:sp>
        <p:nvSpPr>
          <p:cNvPr id="19" name="21 CuadroTexto"/>
          <p:cNvSpPr txBox="1">
            <a:spLocks noChangeArrowheads="1"/>
          </p:cNvSpPr>
          <p:nvPr/>
        </p:nvSpPr>
        <p:spPr bwMode="auto">
          <a:xfrm>
            <a:off x="1498139" y="4469955"/>
            <a:ext cx="1243161" cy="646331"/>
          </a:xfrm>
          <a:prstGeom prst="rect">
            <a:avLst/>
          </a:prstGeom>
          <a:noFill/>
          <a:ln w="9525">
            <a:solidFill>
              <a:srgbClr val="007DDA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 sz="9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9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9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9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9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  <a:defRPr sz="9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  <a:defRPr sz="9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  <a:defRPr sz="9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  <a:defRPr sz="9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buFontTx/>
              <a:buNone/>
            </a:pPr>
            <a:r>
              <a:rPr lang="es-ES" sz="1800" b="0" dirty="0" err="1">
                <a:solidFill>
                  <a:srgbClr val="000000"/>
                </a:solidFill>
                <a:latin typeface="+mn-lt"/>
              </a:rPr>
              <a:t>Subcellular</a:t>
            </a:r>
            <a:endParaRPr lang="es-ES" sz="1800" b="0" dirty="0">
              <a:solidFill>
                <a:srgbClr val="000000"/>
              </a:solidFill>
              <a:latin typeface="+mn-lt"/>
            </a:endParaRPr>
          </a:p>
          <a:p>
            <a:pPr eaLnBrk="1" hangingPunct="1">
              <a:buFontTx/>
              <a:buNone/>
            </a:pPr>
            <a:r>
              <a:rPr lang="es-ES" sz="1800" b="0" dirty="0" err="1">
                <a:solidFill>
                  <a:srgbClr val="000000"/>
                </a:solidFill>
                <a:latin typeface="+mn-lt"/>
              </a:rPr>
              <a:t>localisation</a:t>
            </a:r>
            <a:endParaRPr lang="es-ES" sz="1800" b="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21" name="21 CuadroTexto"/>
          <p:cNvSpPr txBox="1">
            <a:spLocks noChangeArrowheads="1"/>
          </p:cNvSpPr>
          <p:nvPr/>
        </p:nvSpPr>
        <p:spPr bwMode="auto">
          <a:xfrm>
            <a:off x="3241903" y="4877582"/>
            <a:ext cx="1341008" cy="369332"/>
          </a:xfrm>
          <a:prstGeom prst="rect">
            <a:avLst/>
          </a:prstGeom>
          <a:noFill/>
          <a:ln w="9525">
            <a:solidFill>
              <a:srgbClr val="007DDA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 sz="9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9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9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9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9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  <a:defRPr sz="9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  <a:defRPr sz="9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  <a:defRPr sz="9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  <a:defRPr sz="9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sz="1800" b="0" dirty="0" smtClean="0">
                <a:solidFill>
                  <a:srgbClr val="000000"/>
                </a:solidFill>
                <a:latin typeface="+mn-lt"/>
              </a:rPr>
              <a:t>degradation</a:t>
            </a:r>
            <a:endParaRPr lang="es-ES" sz="1800" b="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22" name="21 CuadroTexto"/>
          <p:cNvSpPr txBox="1">
            <a:spLocks noChangeArrowheads="1"/>
          </p:cNvSpPr>
          <p:nvPr/>
        </p:nvSpPr>
        <p:spPr bwMode="auto">
          <a:xfrm>
            <a:off x="5143500" y="4739082"/>
            <a:ext cx="1214692" cy="646331"/>
          </a:xfrm>
          <a:prstGeom prst="rect">
            <a:avLst/>
          </a:prstGeom>
          <a:noFill/>
          <a:ln w="9525">
            <a:solidFill>
              <a:srgbClr val="007DDA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 sz="9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9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9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9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9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  <a:defRPr sz="9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  <a:defRPr sz="9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  <a:defRPr sz="9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  <a:defRPr sz="9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buFontTx/>
              <a:buNone/>
            </a:pPr>
            <a:r>
              <a:rPr lang="en-US" sz="1800" b="0" dirty="0" smtClean="0">
                <a:solidFill>
                  <a:srgbClr val="000000"/>
                </a:solidFill>
                <a:latin typeface="+mn-lt"/>
              </a:rPr>
              <a:t>Translation</a:t>
            </a:r>
          </a:p>
          <a:p>
            <a:pPr algn="ctr" eaLnBrk="1" hangingPunct="1">
              <a:buFontTx/>
              <a:buNone/>
            </a:pPr>
            <a:r>
              <a:rPr lang="en-US" sz="1800" b="0" dirty="0" smtClean="0">
                <a:solidFill>
                  <a:srgbClr val="000000"/>
                </a:solidFill>
                <a:latin typeface="+mn-lt"/>
              </a:rPr>
              <a:t>efficiency</a:t>
            </a:r>
            <a:endParaRPr lang="es-ES" sz="1800" b="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23" name="22 CuadroTexto"/>
          <p:cNvSpPr txBox="1">
            <a:spLocks noChangeArrowheads="1"/>
          </p:cNvSpPr>
          <p:nvPr/>
        </p:nvSpPr>
        <p:spPr bwMode="auto">
          <a:xfrm>
            <a:off x="7059511" y="4550341"/>
            <a:ext cx="506870" cy="369332"/>
          </a:xfrm>
          <a:prstGeom prst="rect">
            <a:avLst/>
          </a:prstGeom>
          <a:noFill/>
          <a:ln w="9525">
            <a:solidFill>
              <a:srgbClr val="007DDA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 sz="9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9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9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9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9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  <a:defRPr sz="9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  <a:defRPr sz="9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  <a:defRPr sz="9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  <a:defRPr sz="9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buFontTx/>
              <a:buNone/>
            </a:pPr>
            <a:r>
              <a:rPr lang="en-US" sz="1800" b="0" dirty="0" smtClean="0">
                <a:solidFill>
                  <a:srgbClr val="000000"/>
                </a:solidFill>
                <a:latin typeface="+mn-lt"/>
              </a:rPr>
              <a:t>???</a:t>
            </a:r>
            <a:endParaRPr lang="es-ES" sz="1800" b="0" dirty="0">
              <a:solidFill>
                <a:srgbClr val="000000"/>
              </a:solidFill>
              <a:latin typeface="+mn-lt"/>
            </a:endParaRPr>
          </a:p>
        </p:txBody>
      </p:sp>
      <p:cxnSp>
        <p:nvCxnSpPr>
          <p:cNvPr id="25" name="24 Conector recto de flecha"/>
          <p:cNvCxnSpPr/>
          <p:nvPr/>
        </p:nvCxnSpPr>
        <p:spPr>
          <a:xfrm flipH="1">
            <a:off x="2741300" y="3124200"/>
            <a:ext cx="2026470" cy="134575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25 Conector recto de flecha"/>
          <p:cNvCxnSpPr>
            <a:endCxn id="21" idx="0"/>
          </p:cNvCxnSpPr>
          <p:nvPr/>
        </p:nvCxnSpPr>
        <p:spPr>
          <a:xfrm flipH="1">
            <a:off x="3912407" y="3124200"/>
            <a:ext cx="855363" cy="175338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30 Conector recto de flecha"/>
          <p:cNvCxnSpPr>
            <a:endCxn id="22" idx="0"/>
          </p:cNvCxnSpPr>
          <p:nvPr/>
        </p:nvCxnSpPr>
        <p:spPr>
          <a:xfrm>
            <a:off x="4767770" y="3124200"/>
            <a:ext cx="983076" cy="161488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32 Conector recto de flecha"/>
          <p:cNvCxnSpPr>
            <a:endCxn id="23" idx="0"/>
          </p:cNvCxnSpPr>
          <p:nvPr/>
        </p:nvCxnSpPr>
        <p:spPr>
          <a:xfrm>
            <a:off x="4767770" y="3124200"/>
            <a:ext cx="2545176" cy="142614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9848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667000" y="1879600"/>
            <a:ext cx="5826339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CA" dirty="0" smtClean="0"/>
              <a:t>In </a:t>
            </a:r>
            <a:r>
              <a:rPr lang="en-CA" i="1" dirty="0" smtClean="0"/>
              <a:t>M. </a:t>
            </a:r>
            <a:r>
              <a:rPr lang="en-CA" i="1" dirty="0" err="1" smtClean="0"/>
              <a:t>oryzae</a:t>
            </a:r>
            <a:r>
              <a:rPr lang="en-CA" dirty="0" smtClean="0"/>
              <a:t> ~30% of genes are alternatively polyadenylated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819400"/>
            <a:ext cx="7931604" cy="1104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Straight Arrow Connector 4"/>
          <p:cNvCxnSpPr>
            <a:stCxn id="4" idx="2"/>
          </p:cNvCxnSpPr>
          <p:nvPr/>
        </p:nvCxnSpPr>
        <p:spPr>
          <a:xfrm>
            <a:off x="5580170" y="2248932"/>
            <a:ext cx="1201630" cy="57046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/>
          <p:nvPr/>
        </p:nvSpPr>
        <p:spPr>
          <a:xfrm>
            <a:off x="6629400" y="2667000"/>
            <a:ext cx="1981200" cy="9906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5 CuadroTexto"/>
          <p:cNvSpPr txBox="1"/>
          <p:nvPr/>
        </p:nvSpPr>
        <p:spPr>
          <a:xfrm>
            <a:off x="6553200" y="3910041"/>
            <a:ext cx="7514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3</a:t>
            </a:r>
            <a:r>
              <a:rPr lang="en-US" sz="1400" dirty="0" smtClean="0"/>
              <a:t>’UTR</a:t>
            </a:r>
            <a:endParaRPr lang="es-ES" sz="1400" dirty="0"/>
          </a:p>
        </p:txBody>
      </p:sp>
    </p:spTree>
    <p:extLst>
      <p:ext uri="{BB962C8B-B14F-4D97-AF65-F5344CB8AC3E}">
        <p14:creationId xmlns:p14="http://schemas.microsoft.com/office/powerpoint/2010/main" val="1167025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819400"/>
            <a:ext cx="7931604" cy="1104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Straight Arrow Connector 4"/>
          <p:cNvCxnSpPr>
            <a:stCxn id="10" idx="0"/>
          </p:cNvCxnSpPr>
          <p:nvPr/>
        </p:nvCxnSpPr>
        <p:spPr>
          <a:xfrm flipV="1">
            <a:off x="4388185" y="4217818"/>
            <a:ext cx="2165015" cy="54605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4 CuadroTexto"/>
          <p:cNvSpPr txBox="1"/>
          <p:nvPr/>
        </p:nvSpPr>
        <p:spPr>
          <a:xfrm>
            <a:off x="3196199" y="4763868"/>
            <a:ext cx="2383971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90% of APA events occur in the 3’UTR</a:t>
            </a:r>
            <a:endParaRPr lang="es-ES" dirty="0"/>
          </a:p>
        </p:txBody>
      </p:sp>
      <p:sp>
        <p:nvSpPr>
          <p:cNvPr id="13" name="5 CuadroTexto"/>
          <p:cNvSpPr txBox="1"/>
          <p:nvPr/>
        </p:nvSpPr>
        <p:spPr>
          <a:xfrm>
            <a:off x="6553200" y="3910041"/>
            <a:ext cx="7514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3</a:t>
            </a:r>
            <a:r>
              <a:rPr lang="en-US" sz="1400" dirty="0" smtClean="0"/>
              <a:t>’UTR</a:t>
            </a:r>
            <a:endParaRPr lang="es-ES" sz="1400" dirty="0"/>
          </a:p>
        </p:txBody>
      </p:sp>
      <p:sp>
        <p:nvSpPr>
          <p:cNvPr id="14" name="Oval 13"/>
          <p:cNvSpPr/>
          <p:nvPr/>
        </p:nvSpPr>
        <p:spPr>
          <a:xfrm>
            <a:off x="6553200" y="3816279"/>
            <a:ext cx="675201" cy="4953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339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819400"/>
            <a:ext cx="7931604" cy="1104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Straight Arrow Connector 4"/>
          <p:cNvCxnSpPr>
            <a:stCxn id="11" idx="2"/>
          </p:cNvCxnSpPr>
          <p:nvPr/>
        </p:nvCxnSpPr>
        <p:spPr>
          <a:xfrm>
            <a:off x="7200900" y="2003862"/>
            <a:ext cx="114300" cy="81553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5 CuadroTexto"/>
          <p:cNvSpPr txBox="1"/>
          <p:nvPr/>
        </p:nvSpPr>
        <p:spPr>
          <a:xfrm>
            <a:off x="5791200" y="1357531"/>
            <a:ext cx="2819400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80% of APA events are made of 2 alternatives only</a:t>
            </a:r>
            <a:endParaRPr lang="es-ES" dirty="0"/>
          </a:p>
        </p:txBody>
      </p:sp>
      <p:cxnSp>
        <p:nvCxnSpPr>
          <p:cNvPr id="14" name="Straight Arrow Connector 13"/>
          <p:cNvCxnSpPr>
            <a:stCxn id="11" idx="2"/>
          </p:cNvCxnSpPr>
          <p:nvPr/>
        </p:nvCxnSpPr>
        <p:spPr>
          <a:xfrm>
            <a:off x="7200900" y="2003862"/>
            <a:ext cx="723900" cy="112033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5 CuadroTexto"/>
          <p:cNvSpPr txBox="1"/>
          <p:nvPr/>
        </p:nvSpPr>
        <p:spPr>
          <a:xfrm>
            <a:off x="6553200" y="3910041"/>
            <a:ext cx="7514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3</a:t>
            </a:r>
            <a:r>
              <a:rPr lang="en-US" sz="1400" dirty="0" smtClean="0"/>
              <a:t>’UTR</a:t>
            </a:r>
            <a:endParaRPr lang="es-ES" sz="1400" dirty="0"/>
          </a:p>
        </p:txBody>
      </p:sp>
    </p:spTree>
    <p:extLst>
      <p:ext uri="{BB962C8B-B14F-4D97-AF65-F5344CB8AC3E}">
        <p14:creationId xmlns:p14="http://schemas.microsoft.com/office/powerpoint/2010/main" val="2084609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5527" y="1371600"/>
            <a:ext cx="5311073" cy="502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2"/>
          <p:cNvSpPr/>
          <p:nvPr/>
        </p:nvSpPr>
        <p:spPr>
          <a:xfrm>
            <a:off x="51589" y="328457"/>
            <a:ext cx="894001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CA" sz="2800" dirty="0" smtClean="0"/>
              <a:t>Alternative polyadenylation seems to be involved in specific biological processes</a:t>
            </a:r>
          </a:p>
        </p:txBody>
      </p:sp>
      <p:sp>
        <p:nvSpPr>
          <p:cNvPr id="5" name="4 Rectángulo"/>
          <p:cNvSpPr/>
          <p:nvPr/>
        </p:nvSpPr>
        <p:spPr>
          <a:xfrm>
            <a:off x="-25400" y="6519446"/>
            <a:ext cx="88392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"REVIGO summarizes and visualizes long lists of Gene Ontology </a:t>
            </a:r>
            <a:r>
              <a:rPr lang="en-US" sz="1600" dirty="0" smtClean="0"/>
              <a:t>terms“ </a:t>
            </a:r>
            <a:r>
              <a:rPr lang="en-US" sz="1600" dirty="0" err="1" smtClean="0"/>
              <a:t>PLoS</a:t>
            </a:r>
            <a:r>
              <a:rPr lang="en-US" sz="1600" dirty="0" smtClean="0"/>
              <a:t> </a:t>
            </a:r>
            <a:r>
              <a:rPr lang="en-US" sz="1600" dirty="0"/>
              <a:t>ONE 2011</a:t>
            </a:r>
          </a:p>
        </p:txBody>
      </p:sp>
    </p:spTree>
    <p:extLst>
      <p:ext uri="{BB962C8B-B14F-4D97-AF65-F5344CB8AC3E}">
        <p14:creationId xmlns:p14="http://schemas.microsoft.com/office/powerpoint/2010/main" val="1514988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92100" y="272142"/>
            <a:ext cx="854713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 smtClean="0"/>
              <a:t>Carbon Starvation affects poly(A) selection in 455 </a:t>
            </a:r>
            <a:r>
              <a:rPr lang="en-CA" sz="2800" dirty="0" smtClean="0"/>
              <a:t>genes, preferring </a:t>
            </a:r>
            <a:r>
              <a:rPr lang="en-CA" sz="2800" b="1" i="1" u="sng" dirty="0" smtClean="0"/>
              <a:t>distal</a:t>
            </a:r>
            <a:r>
              <a:rPr lang="en-CA" sz="2800" dirty="0" smtClean="0"/>
              <a:t> poly(A) sites</a:t>
            </a:r>
            <a:endParaRPr lang="en-CA" sz="2800" dirty="0"/>
          </a:p>
        </p:txBody>
      </p:sp>
      <p:cxnSp>
        <p:nvCxnSpPr>
          <p:cNvPr id="11" name="72 Conector recto"/>
          <p:cNvCxnSpPr>
            <a:cxnSpLocks noChangeShapeType="1"/>
          </p:cNvCxnSpPr>
          <p:nvPr/>
        </p:nvCxnSpPr>
        <p:spPr bwMode="auto">
          <a:xfrm>
            <a:off x="2179167" y="3067525"/>
            <a:ext cx="2349498" cy="0"/>
          </a:xfrm>
          <a:prstGeom prst="line">
            <a:avLst/>
          </a:prstGeom>
          <a:noFill/>
          <a:ln w="28575" algn="ctr">
            <a:solidFill>
              <a:srgbClr val="008E40"/>
            </a:solidFill>
            <a:round/>
            <a:headEnd/>
            <a:tailEnd/>
          </a:ln>
        </p:spPr>
      </p:cxnSp>
      <p:sp>
        <p:nvSpPr>
          <p:cNvPr id="12" name="73 Flecha derecha"/>
          <p:cNvSpPr>
            <a:spLocks noChangeArrowheads="1"/>
          </p:cNvSpPr>
          <p:nvPr/>
        </p:nvSpPr>
        <p:spPr bwMode="auto">
          <a:xfrm>
            <a:off x="2750271" y="2960377"/>
            <a:ext cx="1463732" cy="230455"/>
          </a:xfrm>
          <a:prstGeom prst="rightArrow">
            <a:avLst>
              <a:gd name="adj1" fmla="val 50000"/>
              <a:gd name="adj2" fmla="val 26478"/>
            </a:avLst>
          </a:prstGeom>
          <a:solidFill>
            <a:srgbClr val="92D050"/>
          </a:solidFill>
          <a:ln w="9525" algn="ctr">
            <a:solidFill>
              <a:srgbClr val="008E40"/>
            </a:solidFill>
            <a:round/>
            <a:headEnd/>
            <a:tailEnd/>
          </a:ln>
        </p:spPr>
        <p:txBody>
          <a:bodyPr/>
          <a:lstStyle/>
          <a:p>
            <a:pPr>
              <a:buFontTx/>
              <a:buNone/>
            </a:pPr>
            <a:endParaRPr lang="es-ES">
              <a:solidFill>
                <a:srgbClr val="000000"/>
              </a:solidFill>
            </a:endParaRPr>
          </a:p>
        </p:txBody>
      </p:sp>
      <p:sp>
        <p:nvSpPr>
          <p:cNvPr id="13" name="74 Elipse"/>
          <p:cNvSpPr>
            <a:spLocks noChangeArrowheads="1"/>
          </p:cNvSpPr>
          <p:nvPr/>
        </p:nvSpPr>
        <p:spPr bwMode="auto">
          <a:xfrm>
            <a:off x="2179167" y="3005620"/>
            <a:ext cx="44273" cy="140700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>
              <a:buFontTx/>
              <a:buNone/>
            </a:pPr>
            <a:endParaRPr lang="es-ES">
              <a:solidFill>
                <a:srgbClr val="000000"/>
              </a:solidFill>
            </a:endParaRPr>
          </a:p>
        </p:txBody>
      </p:sp>
      <p:cxnSp>
        <p:nvCxnSpPr>
          <p:cNvPr id="14" name="76 Conector recto"/>
          <p:cNvCxnSpPr>
            <a:cxnSpLocks noChangeShapeType="1"/>
          </p:cNvCxnSpPr>
          <p:nvPr/>
        </p:nvCxnSpPr>
        <p:spPr bwMode="auto">
          <a:xfrm>
            <a:off x="2199831" y="3855716"/>
            <a:ext cx="3086969" cy="0"/>
          </a:xfrm>
          <a:prstGeom prst="line">
            <a:avLst/>
          </a:prstGeom>
          <a:noFill/>
          <a:ln w="28575" algn="ctr">
            <a:solidFill>
              <a:srgbClr val="008E40"/>
            </a:solidFill>
            <a:round/>
            <a:headEnd/>
            <a:tailEnd/>
          </a:ln>
        </p:spPr>
      </p:cxnSp>
      <p:sp>
        <p:nvSpPr>
          <p:cNvPr id="15" name="77 Flecha derecha"/>
          <p:cNvSpPr>
            <a:spLocks noChangeArrowheads="1"/>
          </p:cNvSpPr>
          <p:nvPr/>
        </p:nvSpPr>
        <p:spPr bwMode="auto">
          <a:xfrm>
            <a:off x="2770935" y="3741418"/>
            <a:ext cx="1463732" cy="230455"/>
          </a:xfrm>
          <a:prstGeom prst="rightArrow">
            <a:avLst>
              <a:gd name="adj1" fmla="val 50000"/>
              <a:gd name="adj2" fmla="val 26478"/>
            </a:avLst>
          </a:prstGeom>
          <a:solidFill>
            <a:srgbClr val="92D050"/>
          </a:solidFill>
          <a:ln w="9525" algn="ctr">
            <a:solidFill>
              <a:srgbClr val="008E40"/>
            </a:solidFill>
            <a:round/>
            <a:headEnd/>
            <a:tailEnd/>
          </a:ln>
        </p:spPr>
        <p:txBody>
          <a:bodyPr/>
          <a:lstStyle/>
          <a:p>
            <a:pPr>
              <a:buFontTx/>
              <a:buNone/>
            </a:pPr>
            <a:endParaRPr lang="es-ES">
              <a:solidFill>
                <a:srgbClr val="000000"/>
              </a:solidFill>
            </a:endParaRPr>
          </a:p>
        </p:txBody>
      </p:sp>
      <p:sp>
        <p:nvSpPr>
          <p:cNvPr id="16" name="78 Elipse"/>
          <p:cNvSpPr>
            <a:spLocks noChangeArrowheads="1"/>
          </p:cNvSpPr>
          <p:nvPr/>
        </p:nvSpPr>
        <p:spPr bwMode="auto">
          <a:xfrm>
            <a:off x="2199831" y="3786661"/>
            <a:ext cx="44273" cy="140700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>
              <a:buFontTx/>
              <a:buNone/>
            </a:pPr>
            <a:endParaRPr lang="es-ES">
              <a:solidFill>
                <a:srgbClr val="000000"/>
              </a:solidFill>
            </a:endParaRPr>
          </a:p>
        </p:txBody>
      </p:sp>
      <p:sp>
        <p:nvSpPr>
          <p:cNvPr id="17" name="16 CuadroTexto"/>
          <p:cNvSpPr txBox="1"/>
          <p:nvPr/>
        </p:nvSpPr>
        <p:spPr bwMode="auto">
          <a:xfrm>
            <a:off x="4463839" y="2940567"/>
            <a:ext cx="1936961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Tx/>
              <a:buNone/>
              <a:defRPr/>
            </a:pPr>
            <a:r>
              <a:rPr lang="es-ES" sz="1050" dirty="0" smtClean="0">
                <a:solidFill>
                  <a:srgbClr val="008E40"/>
                </a:solidFill>
              </a:rPr>
              <a:t>AAAAAAAAAAAAAAAAAAAA</a:t>
            </a:r>
            <a:endParaRPr lang="es-ES" sz="1050" baseline="-25000" dirty="0">
              <a:solidFill>
                <a:srgbClr val="008E40"/>
              </a:solidFill>
            </a:endParaRPr>
          </a:p>
        </p:txBody>
      </p:sp>
      <p:sp>
        <p:nvSpPr>
          <p:cNvPr id="18" name="17 CuadroTexto"/>
          <p:cNvSpPr txBox="1"/>
          <p:nvPr/>
        </p:nvSpPr>
        <p:spPr bwMode="auto">
          <a:xfrm>
            <a:off x="5218735" y="3724792"/>
            <a:ext cx="1042401" cy="25391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buFontTx/>
              <a:buNone/>
              <a:defRPr/>
            </a:pPr>
            <a:r>
              <a:rPr lang="es-ES" sz="1050" dirty="0" smtClean="0">
                <a:solidFill>
                  <a:srgbClr val="008E40"/>
                </a:solidFill>
              </a:rPr>
              <a:t>AAAAAAAAAA</a:t>
            </a:r>
            <a:endParaRPr lang="es-ES" sz="1050" baseline="-25000" dirty="0">
              <a:solidFill>
                <a:srgbClr val="008E40"/>
              </a:solidFill>
            </a:endParaRPr>
          </a:p>
        </p:txBody>
      </p:sp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0462" y="2667000"/>
            <a:ext cx="586753" cy="5867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3440424"/>
            <a:ext cx="586753" cy="5867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1 CuadroTexto"/>
          <p:cNvSpPr txBox="1"/>
          <p:nvPr/>
        </p:nvSpPr>
        <p:spPr>
          <a:xfrm>
            <a:off x="252742" y="2891304"/>
            <a:ext cx="1926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Complete medium</a:t>
            </a:r>
            <a:endParaRPr lang="es-ES" dirty="0"/>
          </a:p>
        </p:txBody>
      </p:sp>
      <p:sp>
        <p:nvSpPr>
          <p:cNvPr id="32" name="31 CuadroTexto"/>
          <p:cNvSpPr txBox="1"/>
          <p:nvPr/>
        </p:nvSpPr>
        <p:spPr>
          <a:xfrm>
            <a:off x="304800" y="3670931"/>
            <a:ext cx="1853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Carbon starvation</a:t>
            </a:r>
            <a:endParaRPr lang="es-ES" dirty="0"/>
          </a:p>
        </p:txBody>
      </p:sp>
      <p:sp>
        <p:nvSpPr>
          <p:cNvPr id="33" name="32 CuadroTexto"/>
          <p:cNvSpPr txBox="1"/>
          <p:nvPr/>
        </p:nvSpPr>
        <p:spPr>
          <a:xfrm>
            <a:off x="6261136" y="3095087"/>
            <a:ext cx="2819400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In carbon starvation longer UTRs are usually produced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57744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We are interested in two pathogenic-defective mutants…</a:t>
            </a:r>
            <a:endParaRPr lang="es-ES" dirty="0"/>
          </a:p>
        </p:txBody>
      </p:sp>
      <p:sp>
        <p:nvSpPr>
          <p:cNvPr id="4" name="3 Rectángulo"/>
          <p:cNvSpPr/>
          <p:nvPr/>
        </p:nvSpPr>
        <p:spPr>
          <a:xfrm>
            <a:off x="3962400" y="1600200"/>
            <a:ext cx="1261884" cy="523220"/>
          </a:xfrm>
          <a:prstGeom prst="rect">
            <a:avLst/>
          </a:prstGeom>
          <a:ln>
            <a:solidFill>
              <a:schemeClr val="accent2"/>
            </a:solidFill>
          </a:ln>
        </p:spPr>
        <p:txBody>
          <a:bodyPr wrap="none">
            <a:spAutoFit/>
          </a:bodyPr>
          <a:lstStyle/>
          <a:p>
            <a:r>
              <a:rPr lang="el-GR" sz="2800" b="1" i="1" dirty="0">
                <a:solidFill>
                  <a:schemeClr val="accent3">
                    <a:lumMod val="75000"/>
                  </a:schemeClr>
                </a:solidFill>
              </a:rPr>
              <a:t>Δ</a:t>
            </a:r>
            <a:r>
              <a:rPr lang="es-ES" sz="2800" b="1" i="1" dirty="0">
                <a:solidFill>
                  <a:schemeClr val="accent3">
                    <a:lumMod val="75000"/>
                  </a:schemeClr>
                </a:solidFill>
              </a:rPr>
              <a:t>rbp35</a:t>
            </a:r>
            <a:endParaRPr lang="es-ES" sz="28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pic>
        <p:nvPicPr>
          <p:cNvPr id="4097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4975" y="2328863"/>
            <a:ext cx="657225" cy="2171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6629" y="2328863"/>
            <a:ext cx="590550" cy="2143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5175" y="2286000"/>
            <a:ext cx="1057275" cy="2228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1975" y="2298383"/>
            <a:ext cx="504825" cy="213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285" y="4648200"/>
            <a:ext cx="8295715" cy="167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2738437"/>
            <a:ext cx="990600" cy="1114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0" y="6581001"/>
            <a:ext cx="87630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Marina </a:t>
            </a:r>
            <a:r>
              <a:rPr lang="en-US" sz="1200" dirty="0" err="1"/>
              <a:t>Franceschetti</a:t>
            </a:r>
            <a:r>
              <a:rPr lang="en-US" sz="1200" dirty="0"/>
              <a:t> , Emilio </a:t>
            </a:r>
            <a:r>
              <a:rPr lang="en-US" sz="1200" dirty="0" err="1"/>
              <a:t>Bueno</a:t>
            </a:r>
            <a:r>
              <a:rPr lang="en-US" sz="1200" dirty="0"/>
              <a:t> , Richard A. Wilson, Sara L. Tucker, Concepción Gómez-Mena, Grant Calder, </a:t>
            </a:r>
            <a:r>
              <a:rPr lang="en-US" sz="1200" dirty="0" err="1"/>
              <a:t>Ane</a:t>
            </a:r>
            <a:r>
              <a:rPr lang="en-US" sz="1200" dirty="0"/>
              <a:t> </a:t>
            </a:r>
            <a:r>
              <a:rPr lang="en-US" sz="1200" dirty="0" err="1" smtClean="0"/>
              <a:t>Sesma</a:t>
            </a:r>
            <a:r>
              <a:rPr lang="en-US" sz="1200" dirty="0" smtClean="0"/>
              <a:t> 2011 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251445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382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Antisense poly(A) sites are widespread</a:t>
            </a:r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525" y="990600"/>
            <a:ext cx="6838950" cy="2571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4 Conector recto de flecha"/>
          <p:cNvCxnSpPr/>
          <p:nvPr/>
        </p:nvCxnSpPr>
        <p:spPr>
          <a:xfrm flipV="1">
            <a:off x="762000" y="1676400"/>
            <a:ext cx="1219200" cy="7620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40"/>
          <p:cNvSpPr txBox="1"/>
          <p:nvPr/>
        </p:nvSpPr>
        <p:spPr>
          <a:xfrm>
            <a:off x="136732" y="2514600"/>
            <a:ext cx="540533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 smtClean="0"/>
              <a:t>sense</a:t>
            </a:r>
            <a:endParaRPr lang="en-US" sz="1200" dirty="0"/>
          </a:p>
        </p:txBody>
      </p:sp>
      <p:cxnSp>
        <p:nvCxnSpPr>
          <p:cNvPr id="12" name="11 Conector recto de flecha"/>
          <p:cNvCxnSpPr/>
          <p:nvPr/>
        </p:nvCxnSpPr>
        <p:spPr>
          <a:xfrm flipH="1">
            <a:off x="4114800" y="1676400"/>
            <a:ext cx="1171717" cy="7620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40"/>
          <p:cNvSpPr txBox="1"/>
          <p:nvPr/>
        </p:nvSpPr>
        <p:spPr>
          <a:xfrm>
            <a:off x="5334000" y="1399401"/>
            <a:ext cx="779509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 smtClean="0"/>
              <a:t>antisense</a:t>
            </a:r>
            <a:endParaRPr lang="en-US" sz="1200" dirty="0"/>
          </a:p>
        </p:txBody>
      </p:sp>
      <p:sp>
        <p:nvSpPr>
          <p:cNvPr id="8" name="TextBox 40"/>
          <p:cNvSpPr txBox="1"/>
          <p:nvPr/>
        </p:nvSpPr>
        <p:spPr>
          <a:xfrm>
            <a:off x="2658464" y="3358655"/>
            <a:ext cx="634821" cy="27699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3’UTR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269704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382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Antisense poly(A) sites are widespread</a:t>
            </a:r>
            <a:endParaRPr 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733800"/>
            <a:ext cx="5156813" cy="3124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6517" y="4238638"/>
            <a:ext cx="3701855" cy="22929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525" y="990600"/>
            <a:ext cx="6838950" cy="2571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4 Conector recto de flecha"/>
          <p:cNvCxnSpPr/>
          <p:nvPr/>
        </p:nvCxnSpPr>
        <p:spPr>
          <a:xfrm flipV="1">
            <a:off x="762000" y="1676400"/>
            <a:ext cx="1219200" cy="7620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40"/>
          <p:cNvSpPr txBox="1"/>
          <p:nvPr/>
        </p:nvSpPr>
        <p:spPr>
          <a:xfrm>
            <a:off x="136732" y="2514600"/>
            <a:ext cx="540533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 smtClean="0"/>
              <a:t>sense</a:t>
            </a:r>
            <a:endParaRPr lang="en-US" sz="1200" dirty="0"/>
          </a:p>
        </p:txBody>
      </p:sp>
      <p:cxnSp>
        <p:nvCxnSpPr>
          <p:cNvPr id="12" name="11 Conector recto de flecha"/>
          <p:cNvCxnSpPr/>
          <p:nvPr/>
        </p:nvCxnSpPr>
        <p:spPr>
          <a:xfrm flipH="1">
            <a:off x="4114800" y="1676400"/>
            <a:ext cx="1171717" cy="7620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40"/>
          <p:cNvSpPr txBox="1"/>
          <p:nvPr/>
        </p:nvSpPr>
        <p:spPr>
          <a:xfrm>
            <a:off x="5334000" y="1399401"/>
            <a:ext cx="779509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 smtClean="0"/>
              <a:t>antisense</a:t>
            </a:r>
            <a:endParaRPr lang="en-US" sz="1200" dirty="0"/>
          </a:p>
        </p:txBody>
      </p:sp>
      <p:sp>
        <p:nvSpPr>
          <p:cNvPr id="16" name="TextBox 40"/>
          <p:cNvSpPr txBox="1"/>
          <p:nvPr/>
        </p:nvSpPr>
        <p:spPr>
          <a:xfrm>
            <a:off x="2658464" y="3358655"/>
            <a:ext cx="634821" cy="27699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3’UTR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763616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 dirty="0" err="1" smtClean="0"/>
              <a:t>tRNAs</a:t>
            </a:r>
            <a:r>
              <a:rPr lang="en-US" dirty="0" smtClean="0"/>
              <a:t> are also </a:t>
            </a:r>
            <a:r>
              <a:rPr lang="en-US" dirty="0" err="1" smtClean="0"/>
              <a:t>polyadenylated</a:t>
            </a:r>
            <a:endParaRPr lang="en-US" dirty="0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496199"/>
            <a:ext cx="2781300" cy="303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Oval 2"/>
          <p:cNvSpPr/>
          <p:nvPr/>
        </p:nvSpPr>
        <p:spPr>
          <a:xfrm>
            <a:off x="1947000" y="1762899"/>
            <a:ext cx="110400" cy="1143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2057400" y="1762899"/>
            <a:ext cx="110400" cy="1143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2175600" y="1762899"/>
            <a:ext cx="110400" cy="1143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2286000" y="1762899"/>
            <a:ext cx="110400" cy="1143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2404200" y="1762899"/>
            <a:ext cx="110400" cy="1143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2514600" y="1762899"/>
            <a:ext cx="110400" cy="1143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2632800" y="1762899"/>
            <a:ext cx="110400" cy="1143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2743200" y="1762899"/>
            <a:ext cx="110400" cy="1143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2861400" y="1762899"/>
            <a:ext cx="110400" cy="1143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2895600" y="1676400"/>
            <a:ext cx="11089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0000"/>
                </a:solidFill>
              </a:rPr>
              <a:t>AAAAAAAAA…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1828800" y="1762899"/>
            <a:ext cx="110400" cy="1143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Brace 4"/>
          <p:cNvSpPr/>
          <p:nvPr/>
        </p:nvSpPr>
        <p:spPr>
          <a:xfrm rot="16200000">
            <a:off x="2266931" y="1058068"/>
            <a:ext cx="266739" cy="114300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759793" y="1175722"/>
            <a:ext cx="12888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/>
              <a:t>tRNA’s</a:t>
            </a:r>
            <a:r>
              <a:rPr lang="en-US" sz="1400" dirty="0" smtClean="0"/>
              <a:t> “3’UTR”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724018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 dirty="0" err="1" smtClean="0"/>
              <a:t>tRNAs</a:t>
            </a:r>
            <a:r>
              <a:rPr lang="en-US" dirty="0" smtClean="0"/>
              <a:t> are also </a:t>
            </a:r>
            <a:r>
              <a:rPr lang="en-US" dirty="0" err="1" smtClean="0"/>
              <a:t>polyadenylated</a:t>
            </a:r>
            <a:endParaRPr lang="en-US" dirty="0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496199"/>
            <a:ext cx="2781300" cy="303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Oval 2"/>
          <p:cNvSpPr/>
          <p:nvPr/>
        </p:nvSpPr>
        <p:spPr>
          <a:xfrm>
            <a:off x="1947000" y="1762899"/>
            <a:ext cx="110400" cy="1143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2057400" y="1762899"/>
            <a:ext cx="110400" cy="1143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2175600" y="1762899"/>
            <a:ext cx="110400" cy="1143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2286000" y="1762899"/>
            <a:ext cx="110400" cy="1143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2404200" y="1762899"/>
            <a:ext cx="110400" cy="1143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2514600" y="1762899"/>
            <a:ext cx="110400" cy="1143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2632800" y="1762899"/>
            <a:ext cx="110400" cy="1143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2743200" y="1762899"/>
            <a:ext cx="110400" cy="1143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2861400" y="1762899"/>
            <a:ext cx="110400" cy="1143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2895600" y="1676400"/>
            <a:ext cx="11089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0000"/>
                </a:solidFill>
              </a:rPr>
              <a:t>AAAAAAAAA…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1828800" y="1762899"/>
            <a:ext cx="110400" cy="1143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Brace 4"/>
          <p:cNvSpPr/>
          <p:nvPr/>
        </p:nvSpPr>
        <p:spPr>
          <a:xfrm rot="16200000">
            <a:off x="2266931" y="1058068"/>
            <a:ext cx="266739" cy="114300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1572399"/>
            <a:ext cx="2781300" cy="303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2" name="TextBox 31"/>
          <p:cNvSpPr txBox="1"/>
          <p:nvPr/>
        </p:nvSpPr>
        <p:spPr>
          <a:xfrm>
            <a:off x="6400800" y="1743075"/>
            <a:ext cx="4379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CCA</a:t>
            </a:r>
            <a:endParaRPr lang="en-US" sz="1200" dirty="0"/>
          </a:p>
        </p:txBody>
      </p:sp>
      <p:sp>
        <p:nvSpPr>
          <p:cNvPr id="15" name="Rounded Rectangle 14"/>
          <p:cNvSpPr/>
          <p:nvPr/>
        </p:nvSpPr>
        <p:spPr>
          <a:xfrm>
            <a:off x="6838740" y="1743075"/>
            <a:ext cx="1238460" cy="276999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ysClr val="windowText" lastClr="000000"/>
                </a:solidFill>
              </a:rPr>
              <a:t>Aminoacid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5791200" y="1820049"/>
            <a:ext cx="609600" cy="5715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5168914" y="1639074"/>
            <a:ext cx="622286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 smtClean="0"/>
              <a:t>Adding</a:t>
            </a:r>
            <a:endParaRPr lang="en-US" sz="1200" dirty="0"/>
          </a:p>
        </p:txBody>
      </p:sp>
      <p:sp>
        <p:nvSpPr>
          <p:cNvPr id="38" name="Oval 60"/>
          <p:cNvSpPr>
            <a:spLocks noChangeArrowheads="1"/>
          </p:cNvSpPr>
          <p:nvPr/>
        </p:nvSpPr>
        <p:spPr bwMode="auto">
          <a:xfrm>
            <a:off x="6404979" y="1715274"/>
            <a:ext cx="433761" cy="291909"/>
          </a:xfrm>
          <a:prstGeom prst="ellipse">
            <a:avLst/>
          </a:prstGeom>
          <a:noFill/>
          <a:ln w="28575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1430" tIns="45715" rIns="91430" bIns="45715" anchor="ctr"/>
          <a:lstStyle/>
          <a:p>
            <a:pPr>
              <a:buFontTx/>
              <a:buNone/>
            </a:pPr>
            <a:endParaRPr lang="en-US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35" name="Right Arrow 34"/>
          <p:cNvSpPr/>
          <p:nvPr/>
        </p:nvSpPr>
        <p:spPr>
          <a:xfrm>
            <a:off x="3276600" y="3091636"/>
            <a:ext cx="1447800" cy="300038"/>
          </a:xfrm>
          <a:prstGeom prst="rightArrow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3509871" y="3581400"/>
            <a:ext cx="9893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 smtClean="0">
                <a:latin typeface="Comic Sans MS" pitchFamily="66" charset="0"/>
              </a:rPr>
              <a:t>Miracle</a:t>
            </a:r>
          </a:p>
          <a:p>
            <a:pPr algn="ctr"/>
            <a:r>
              <a:rPr lang="en-US" i="1" dirty="0" smtClean="0">
                <a:latin typeface="Comic Sans MS" pitchFamily="66" charset="0"/>
              </a:rPr>
              <a:t>here</a:t>
            </a:r>
            <a:endParaRPr lang="en-US" i="1" dirty="0">
              <a:latin typeface="Comic Sans MS" pitchFamily="66" charset="0"/>
            </a:endParaRPr>
          </a:p>
        </p:txBody>
      </p:sp>
      <p:sp>
        <p:nvSpPr>
          <p:cNvPr id="25" name="TextBox 5"/>
          <p:cNvSpPr txBox="1"/>
          <p:nvPr/>
        </p:nvSpPr>
        <p:spPr>
          <a:xfrm>
            <a:off x="1759793" y="1175722"/>
            <a:ext cx="12888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/>
              <a:t>tRNA’s</a:t>
            </a:r>
            <a:r>
              <a:rPr lang="en-US" sz="1400" dirty="0" smtClean="0"/>
              <a:t> “3’UTR”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711216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err="1" smtClean="0"/>
              <a:t>tRNAs</a:t>
            </a:r>
            <a:r>
              <a:rPr lang="en-US" dirty="0" smtClean="0"/>
              <a:t> are also </a:t>
            </a:r>
            <a:r>
              <a:rPr lang="en-US" dirty="0" err="1" smtClean="0"/>
              <a:t>polyadenylated</a:t>
            </a:r>
            <a:endParaRPr lang="en-US" dirty="0"/>
          </a:p>
        </p:txBody>
      </p:sp>
      <p:pic>
        <p:nvPicPr>
          <p:cNvPr id="3074" name="Picture 2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2600" y="5058000"/>
            <a:ext cx="288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496199"/>
            <a:ext cx="2781300" cy="303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Oval 2"/>
          <p:cNvSpPr/>
          <p:nvPr/>
        </p:nvSpPr>
        <p:spPr>
          <a:xfrm>
            <a:off x="1947000" y="1762899"/>
            <a:ext cx="110400" cy="1143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2057400" y="1762899"/>
            <a:ext cx="110400" cy="1143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2175600" y="1762899"/>
            <a:ext cx="110400" cy="1143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2286000" y="1762899"/>
            <a:ext cx="110400" cy="1143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2404200" y="1762899"/>
            <a:ext cx="110400" cy="1143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2514600" y="1762899"/>
            <a:ext cx="110400" cy="1143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2632800" y="1762899"/>
            <a:ext cx="110400" cy="1143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2743200" y="1762899"/>
            <a:ext cx="110400" cy="1143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2861400" y="1762899"/>
            <a:ext cx="110400" cy="1143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2895600" y="1676400"/>
            <a:ext cx="11089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0000"/>
                </a:solidFill>
              </a:rPr>
              <a:t>AAAAAAAAA…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1828800" y="1762899"/>
            <a:ext cx="110400" cy="1143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Brace 4"/>
          <p:cNvSpPr/>
          <p:nvPr/>
        </p:nvSpPr>
        <p:spPr>
          <a:xfrm rot="16200000">
            <a:off x="2266931" y="1058068"/>
            <a:ext cx="266739" cy="114300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1572399"/>
            <a:ext cx="2781300" cy="303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2" name="TextBox 31"/>
          <p:cNvSpPr txBox="1"/>
          <p:nvPr/>
        </p:nvSpPr>
        <p:spPr>
          <a:xfrm>
            <a:off x="6400800" y="1743075"/>
            <a:ext cx="4379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CCA</a:t>
            </a:r>
            <a:endParaRPr lang="en-US" sz="1200" dirty="0"/>
          </a:p>
        </p:txBody>
      </p:sp>
      <p:sp>
        <p:nvSpPr>
          <p:cNvPr id="15" name="Rounded Rectangle 14"/>
          <p:cNvSpPr/>
          <p:nvPr/>
        </p:nvSpPr>
        <p:spPr>
          <a:xfrm>
            <a:off x="6838740" y="1743075"/>
            <a:ext cx="1238460" cy="276999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ysClr val="windowText" lastClr="000000"/>
                </a:solidFill>
              </a:rPr>
              <a:t>Aminoacid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5791200" y="1820049"/>
            <a:ext cx="609600" cy="5715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5168914" y="1639074"/>
            <a:ext cx="622286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 smtClean="0"/>
              <a:t>Adding</a:t>
            </a:r>
            <a:endParaRPr lang="en-US" sz="1200" dirty="0"/>
          </a:p>
        </p:txBody>
      </p:sp>
      <p:sp>
        <p:nvSpPr>
          <p:cNvPr id="38" name="Oval 60"/>
          <p:cNvSpPr>
            <a:spLocks noChangeArrowheads="1"/>
          </p:cNvSpPr>
          <p:nvPr/>
        </p:nvSpPr>
        <p:spPr bwMode="auto">
          <a:xfrm>
            <a:off x="6404979" y="1715274"/>
            <a:ext cx="433761" cy="291909"/>
          </a:xfrm>
          <a:prstGeom prst="ellipse">
            <a:avLst/>
          </a:prstGeom>
          <a:noFill/>
          <a:ln w="28575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1430" tIns="45715" rIns="91430" bIns="45715" anchor="ctr"/>
          <a:lstStyle/>
          <a:p>
            <a:pPr>
              <a:buFontTx/>
              <a:buNone/>
            </a:pPr>
            <a:endParaRPr lang="en-US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3490010" y="4750223"/>
            <a:ext cx="1429815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err="1" smtClean="0"/>
              <a:t>tRNA</a:t>
            </a:r>
            <a:r>
              <a:rPr lang="en-US" sz="1400" dirty="0" smtClean="0"/>
              <a:t> </a:t>
            </a:r>
            <a:r>
              <a:rPr lang="en-US" sz="1400" dirty="0" smtClean="0"/>
              <a:t>poly(A) site</a:t>
            </a:r>
            <a:endParaRPr lang="en-US" sz="1400" dirty="0"/>
          </a:p>
        </p:txBody>
      </p:sp>
      <p:sp>
        <p:nvSpPr>
          <p:cNvPr id="26" name="Right Arrow 25"/>
          <p:cNvSpPr/>
          <p:nvPr/>
        </p:nvSpPr>
        <p:spPr>
          <a:xfrm>
            <a:off x="3276600" y="3091636"/>
            <a:ext cx="1447800" cy="300038"/>
          </a:xfrm>
          <a:prstGeom prst="rightArrow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3509871" y="3581400"/>
            <a:ext cx="9893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 smtClean="0">
                <a:latin typeface="Comic Sans MS" pitchFamily="66" charset="0"/>
              </a:rPr>
              <a:t>Miracle</a:t>
            </a:r>
          </a:p>
          <a:p>
            <a:pPr algn="ctr"/>
            <a:r>
              <a:rPr lang="en-US" i="1" dirty="0" smtClean="0">
                <a:latin typeface="Comic Sans MS" pitchFamily="66" charset="0"/>
              </a:rPr>
              <a:t>here</a:t>
            </a:r>
            <a:endParaRPr lang="en-US" i="1" dirty="0">
              <a:latin typeface="Comic Sans MS" pitchFamily="66" charset="0"/>
            </a:endParaRPr>
          </a:p>
        </p:txBody>
      </p:sp>
      <p:sp>
        <p:nvSpPr>
          <p:cNvPr id="28" name="TextBox 5"/>
          <p:cNvSpPr txBox="1"/>
          <p:nvPr/>
        </p:nvSpPr>
        <p:spPr>
          <a:xfrm>
            <a:off x="1759793" y="1175722"/>
            <a:ext cx="12888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/>
              <a:t>tRNA’s</a:t>
            </a:r>
            <a:r>
              <a:rPr lang="en-US" sz="1400" dirty="0" smtClean="0"/>
              <a:t> “3’UTR”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319677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polyadenylation site region has a defined </a:t>
            </a:r>
            <a:r>
              <a:rPr lang="en-US" dirty="0" smtClean="0"/>
              <a:t>secondary structure</a:t>
            </a:r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588" y="1600200"/>
            <a:ext cx="7362825" cy="5067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381000" y="2362200"/>
            <a:ext cx="3048000" cy="64633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i="1" dirty="0"/>
              <a:t>The A-rich region is usually</a:t>
            </a:r>
            <a:endParaRPr lang="en-US" dirty="0"/>
          </a:p>
          <a:p>
            <a:pPr algn="ctr"/>
            <a:r>
              <a:rPr lang="en-US" i="1" dirty="0"/>
              <a:t>not structured</a:t>
            </a:r>
            <a:endParaRPr lang="en-US" dirty="0"/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1828800" y="3008532"/>
            <a:ext cx="76200" cy="202066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5486400" y="5638800"/>
            <a:ext cx="3276600" cy="92333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i="1" dirty="0"/>
              <a:t>The </a:t>
            </a:r>
            <a:r>
              <a:rPr lang="en-US" i="1" dirty="0" smtClean="0"/>
              <a:t>polyadenylation </a:t>
            </a:r>
            <a:r>
              <a:rPr lang="en-US" i="1" dirty="0"/>
              <a:t>site is usually structured and </a:t>
            </a:r>
            <a:r>
              <a:rPr lang="en-US" i="1" dirty="0" smtClean="0"/>
              <a:t>located before an hairpin-loop</a:t>
            </a:r>
            <a:endParaRPr lang="en-US" dirty="0"/>
          </a:p>
        </p:txBody>
      </p:sp>
      <p:cxnSp>
        <p:nvCxnSpPr>
          <p:cNvPr id="9" name="Straight Arrow Connector 8"/>
          <p:cNvCxnSpPr>
            <a:stCxn id="8" idx="0"/>
          </p:cNvCxnSpPr>
          <p:nvPr/>
        </p:nvCxnSpPr>
        <p:spPr>
          <a:xfrm flipH="1" flipV="1">
            <a:off x="6477000" y="4210147"/>
            <a:ext cx="647700" cy="142865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3" descr="C:\Users\Usuario\AppData\Local\Microsoft\Windows\Temporary Internet Files\Content.IE5\BRC3PDW5\MC900325662[1].wm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412031">
            <a:off x="6197876" y="3648301"/>
            <a:ext cx="441872" cy="494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Oval 60"/>
          <p:cNvSpPr>
            <a:spLocks noChangeArrowheads="1"/>
          </p:cNvSpPr>
          <p:nvPr/>
        </p:nvSpPr>
        <p:spPr bwMode="auto">
          <a:xfrm>
            <a:off x="1371600" y="5486400"/>
            <a:ext cx="1295400" cy="1295400"/>
          </a:xfrm>
          <a:prstGeom prst="ellipse">
            <a:avLst/>
          </a:prstGeom>
          <a:noFill/>
          <a:ln w="28575">
            <a:solidFill>
              <a:schemeClr val="accent5">
                <a:lumMod val="75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1430" tIns="45715" rIns="91430" bIns="45715" anchor="ctr"/>
          <a:lstStyle/>
          <a:p>
            <a:pPr>
              <a:buFontTx/>
              <a:buNone/>
            </a:pPr>
            <a:endParaRPr lang="en-US">
              <a:solidFill>
                <a:srgbClr val="000000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8176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CuadroTexto"/>
          <p:cNvSpPr txBox="1"/>
          <p:nvPr/>
        </p:nvSpPr>
        <p:spPr>
          <a:xfrm>
            <a:off x="1529738" y="2932093"/>
            <a:ext cx="4629625" cy="954089"/>
          </a:xfrm>
          <a:prstGeom prst="rect">
            <a:avLst/>
          </a:prstGeom>
          <a:noFill/>
        </p:spPr>
        <p:txBody>
          <a:bodyPr wrap="none" lIns="91420" tIns="45711" rIns="91420" bIns="45711" rtlCol="0">
            <a:spAutoFit/>
          </a:bodyPr>
          <a:lstStyle/>
          <a:p>
            <a:pPr>
              <a:buFontTx/>
              <a:buNone/>
            </a:pPr>
            <a:r>
              <a:rPr lang="en-US" sz="2800" b="0" dirty="0" smtClean="0">
                <a:solidFill>
                  <a:prstClr val="black"/>
                </a:solidFill>
              </a:rPr>
              <a:t>Results </a:t>
            </a:r>
            <a:r>
              <a:rPr lang="en-US" sz="2800" b="0" dirty="0">
                <a:solidFill>
                  <a:prstClr val="black"/>
                </a:solidFill>
              </a:rPr>
              <a:t>in wild-type</a:t>
            </a:r>
          </a:p>
          <a:p>
            <a:pPr>
              <a:buFontTx/>
              <a:buNone/>
            </a:pPr>
            <a:r>
              <a:rPr lang="en-US" sz="2800" b="0" dirty="0" smtClean="0">
                <a:solidFill>
                  <a:prstClr val="black"/>
                </a:solidFill>
              </a:rPr>
              <a:t>Results </a:t>
            </a:r>
            <a:r>
              <a:rPr lang="en-US" sz="2800" b="0" dirty="0">
                <a:solidFill>
                  <a:prstClr val="black"/>
                </a:solidFill>
              </a:rPr>
              <a:t>in the </a:t>
            </a:r>
            <a:r>
              <a:rPr lang="en-US" sz="2800" b="0" dirty="0">
                <a:solidFill>
                  <a:prstClr val="black"/>
                </a:solidFill>
                <a:latin typeface="Times New Roman"/>
                <a:cs typeface="Times New Roman"/>
              </a:rPr>
              <a:t>∆</a:t>
            </a:r>
            <a:r>
              <a:rPr lang="en-US" sz="2800" b="0" i="1" dirty="0">
                <a:solidFill>
                  <a:prstClr val="black"/>
                </a:solidFill>
              </a:rPr>
              <a:t>rbp35</a:t>
            </a:r>
            <a:r>
              <a:rPr lang="en-US" sz="2800" b="0" dirty="0">
                <a:solidFill>
                  <a:prstClr val="black"/>
                </a:solidFill>
              </a:rPr>
              <a:t> mutant</a:t>
            </a:r>
          </a:p>
        </p:txBody>
      </p:sp>
      <p:sp>
        <p:nvSpPr>
          <p:cNvPr id="5" name="4 CuadroTexto"/>
          <p:cNvSpPr txBox="1"/>
          <p:nvPr/>
        </p:nvSpPr>
        <p:spPr>
          <a:xfrm>
            <a:off x="149555" y="2287256"/>
            <a:ext cx="4396804" cy="523202"/>
          </a:xfrm>
          <a:prstGeom prst="rect">
            <a:avLst/>
          </a:prstGeom>
          <a:noFill/>
        </p:spPr>
        <p:txBody>
          <a:bodyPr wrap="none" lIns="91420" tIns="45711" rIns="91420" bIns="45711" rtlCol="0">
            <a:spAutoFit/>
          </a:bodyPr>
          <a:lstStyle/>
          <a:p>
            <a:pPr>
              <a:buFontTx/>
              <a:buNone/>
            </a:pPr>
            <a:r>
              <a:rPr lang="en-US" sz="2800" u="sng" dirty="0">
                <a:solidFill>
                  <a:srgbClr val="0070C0"/>
                </a:solidFill>
              </a:rPr>
              <a:t>P</a:t>
            </a:r>
            <a:r>
              <a:rPr lang="en-US" sz="2800" u="sng" dirty="0" smtClean="0">
                <a:solidFill>
                  <a:srgbClr val="0070C0"/>
                </a:solidFill>
              </a:rPr>
              <a:t>oly(A</a:t>
            </a:r>
            <a:r>
              <a:rPr lang="en-US" sz="2800" u="sng" dirty="0">
                <a:solidFill>
                  <a:srgbClr val="0070C0"/>
                </a:solidFill>
              </a:rPr>
              <a:t>) site mapping analysis</a:t>
            </a:r>
          </a:p>
        </p:txBody>
      </p:sp>
      <p:sp>
        <p:nvSpPr>
          <p:cNvPr id="6" name="5 Rectángulo"/>
          <p:cNvSpPr/>
          <p:nvPr/>
        </p:nvSpPr>
        <p:spPr bwMode="auto">
          <a:xfrm>
            <a:off x="1529738" y="3409146"/>
            <a:ext cx="4356588" cy="477054"/>
          </a:xfrm>
          <a:prstGeom prst="rect">
            <a:avLst/>
          </a:prstGeom>
          <a:noFill/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20" tIns="45711" rIns="91420" bIns="45711" numCol="1" rtlCol="0" anchor="t" anchorCtr="0" compatLnSpc="1">
            <a:prstTxWarp prst="textNoShape">
              <a:avLst/>
            </a:prstTxWarp>
          </a:bodyPr>
          <a:lstStyle/>
          <a:p>
            <a:pPr defTabSz="449171" hangingPunct="0">
              <a:lnSpc>
                <a:spcPct val="93000"/>
              </a:lnSpc>
              <a:buClr>
                <a:srgbClr val="000000"/>
              </a:buClr>
              <a:buSzPct val="100000"/>
              <a:buFontTx/>
              <a:buNone/>
            </a:pPr>
            <a:endParaRPr lang="en-US" sz="1800" b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6000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750801" y="258067"/>
            <a:ext cx="754982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200" dirty="0" smtClean="0">
                <a:solidFill>
                  <a:srgbClr val="000000"/>
                </a:solidFill>
                <a:latin typeface="Times New Roman"/>
                <a:cs typeface="Times New Roman"/>
              </a:rPr>
              <a:t>∆</a:t>
            </a:r>
            <a:r>
              <a:rPr lang="en-US" sz="3200" i="1" dirty="0" smtClean="0">
                <a:solidFill>
                  <a:srgbClr val="000000"/>
                </a:solidFill>
              </a:rPr>
              <a:t>rbp35 </a:t>
            </a:r>
            <a:r>
              <a:rPr lang="en-US" sz="3200" dirty="0" smtClean="0">
                <a:solidFill>
                  <a:srgbClr val="000000"/>
                </a:solidFill>
              </a:rPr>
              <a:t>increases the number </a:t>
            </a:r>
            <a:r>
              <a:rPr lang="en-US" sz="3200" dirty="0" smtClean="0">
                <a:solidFill>
                  <a:srgbClr val="000000"/>
                </a:solidFill>
              </a:rPr>
              <a:t>of Poly-A </a:t>
            </a:r>
            <a:r>
              <a:rPr lang="en-US" sz="3200" dirty="0" smtClean="0">
                <a:solidFill>
                  <a:srgbClr val="000000"/>
                </a:solidFill>
              </a:rPr>
              <a:t>sites</a:t>
            </a:r>
            <a:endParaRPr lang="en-US" sz="3200" dirty="0" smtClean="0">
              <a:solidFill>
                <a:srgbClr val="000000"/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399" y="1219200"/>
            <a:ext cx="8089095" cy="472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76297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408933"/>
            <a:ext cx="91440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CA" sz="3200" dirty="0" smtClean="0"/>
              <a:t>~25% of </a:t>
            </a:r>
            <a:r>
              <a:rPr lang="en-CA" sz="3200" i="1" dirty="0" smtClean="0"/>
              <a:t>M. </a:t>
            </a:r>
            <a:r>
              <a:rPr lang="en-CA" sz="3200" i="1" dirty="0" err="1" smtClean="0"/>
              <a:t>oryzae</a:t>
            </a:r>
            <a:r>
              <a:rPr lang="en-CA" sz="3200" dirty="0" err="1" smtClean="0"/>
              <a:t>’s</a:t>
            </a:r>
            <a:r>
              <a:rPr lang="en-CA" sz="3200" dirty="0" smtClean="0"/>
              <a:t> genes have a different poly(A) site usage in </a:t>
            </a:r>
            <a:r>
              <a:rPr lang="en-US" sz="3200" dirty="0">
                <a:solidFill>
                  <a:srgbClr val="000000"/>
                </a:solidFill>
                <a:latin typeface="Times New Roman"/>
                <a:cs typeface="Times New Roman"/>
              </a:rPr>
              <a:t>∆</a:t>
            </a:r>
            <a:r>
              <a:rPr lang="en-US" sz="3200" i="1" dirty="0">
                <a:solidFill>
                  <a:srgbClr val="000000"/>
                </a:solidFill>
              </a:rPr>
              <a:t>rbp35</a:t>
            </a:r>
            <a:r>
              <a:rPr lang="en-CA" sz="3200" dirty="0" smtClean="0"/>
              <a:t> </a:t>
            </a:r>
            <a:endParaRPr lang="en-CA" sz="3200" i="1" dirty="0" smtClean="0"/>
          </a:p>
        </p:txBody>
      </p:sp>
      <p:cxnSp>
        <p:nvCxnSpPr>
          <p:cNvPr id="6" name="72 Conector recto"/>
          <p:cNvCxnSpPr>
            <a:cxnSpLocks noChangeShapeType="1"/>
          </p:cNvCxnSpPr>
          <p:nvPr/>
        </p:nvCxnSpPr>
        <p:spPr bwMode="auto">
          <a:xfrm>
            <a:off x="1896327" y="4134325"/>
            <a:ext cx="2349498" cy="0"/>
          </a:xfrm>
          <a:prstGeom prst="line">
            <a:avLst/>
          </a:prstGeom>
          <a:noFill/>
          <a:ln w="28575" algn="ctr">
            <a:solidFill>
              <a:srgbClr val="008E40"/>
            </a:solidFill>
            <a:round/>
            <a:headEnd/>
            <a:tailEnd/>
          </a:ln>
        </p:spPr>
      </p:cxnSp>
      <p:sp>
        <p:nvSpPr>
          <p:cNvPr id="7" name="73 Flecha derecha"/>
          <p:cNvSpPr>
            <a:spLocks noChangeArrowheads="1"/>
          </p:cNvSpPr>
          <p:nvPr/>
        </p:nvSpPr>
        <p:spPr bwMode="auto">
          <a:xfrm>
            <a:off x="2467431" y="4027177"/>
            <a:ext cx="1463732" cy="230455"/>
          </a:xfrm>
          <a:prstGeom prst="rightArrow">
            <a:avLst>
              <a:gd name="adj1" fmla="val 50000"/>
              <a:gd name="adj2" fmla="val 26478"/>
            </a:avLst>
          </a:prstGeom>
          <a:solidFill>
            <a:srgbClr val="92D050"/>
          </a:solidFill>
          <a:ln w="9525" algn="ctr">
            <a:solidFill>
              <a:srgbClr val="008E40"/>
            </a:solidFill>
            <a:round/>
            <a:headEnd/>
            <a:tailEnd/>
          </a:ln>
        </p:spPr>
        <p:txBody>
          <a:bodyPr/>
          <a:lstStyle/>
          <a:p>
            <a:pPr>
              <a:buFontTx/>
              <a:buNone/>
            </a:pPr>
            <a:endParaRPr lang="es-ES">
              <a:solidFill>
                <a:srgbClr val="000000"/>
              </a:solidFill>
            </a:endParaRPr>
          </a:p>
        </p:txBody>
      </p:sp>
      <p:sp>
        <p:nvSpPr>
          <p:cNvPr id="8" name="74 Elipse"/>
          <p:cNvSpPr>
            <a:spLocks noChangeArrowheads="1"/>
          </p:cNvSpPr>
          <p:nvPr/>
        </p:nvSpPr>
        <p:spPr bwMode="auto">
          <a:xfrm>
            <a:off x="1896327" y="4072420"/>
            <a:ext cx="44273" cy="140700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>
              <a:buFontTx/>
              <a:buNone/>
            </a:pPr>
            <a:endParaRPr lang="es-ES">
              <a:solidFill>
                <a:srgbClr val="000000"/>
              </a:solidFill>
            </a:endParaRPr>
          </a:p>
        </p:txBody>
      </p:sp>
      <p:cxnSp>
        <p:nvCxnSpPr>
          <p:cNvPr id="9" name="76 Conector recto"/>
          <p:cNvCxnSpPr>
            <a:cxnSpLocks noChangeShapeType="1"/>
          </p:cNvCxnSpPr>
          <p:nvPr/>
        </p:nvCxnSpPr>
        <p:spPr bwMode="auto">
          <a:xfrm>
            <a:off x="1904255" y="3409939"/>
            <a:ext cx="3086969" cy="0"/>
          </a:xfrm>
          <a:prstGeom prst="line">
            <a:avLst/>
          </a:prstGeom>
          <a:noFill/>
          <a:ln w="28575" algn="ctr">
            <a:solidFill>
              <a:srgbClr val="008E40"/>
            </a:solidFill>
            <a:round/>
            <a:headEnd/>
            <a:tailEnd/>
          </a:ln>
        </p:spPr>
      </p:cxnSp>
      <p:sp>
        <p:nvSpPr>
          <p:cNvPr id="10" name="77 Flecha derecha"/>
          <p:cNvSpPr>
            <a:spLocks noChangeArrowheads="1"/>
          </p:cNvSpPr>
          <p:nvPr/>
        </p:nvSpPr>
        <p:spPr bwMode="auto">
          <a:xfrm>
            <a:off x="2475359" y="3295641"/>
            <a:ext cx="1463732" cy="230455"/>
          </a:xfrm>
          <a:prstGeom prst="rightArrow">
            <a:avLst>
              <a:gd name="adj1" fmla="val 50000"/>
              <a:gd name="adj2" fmla="val 26478"/>
            </a:avLst>
          </a:prstGeom>
          <a:solidFill>
            <a:srgbClr val="92D050"/>
          </a:solidFill>
          <a:ln w="9525" algn="ctr">
            <a:solidFill>
              <a:srgbClr val="008E40"/>
            </a:solidFill>
            <a:round/>
            <a:headEnd/>
            <a:tailEnd/>
          </a:ln>
        </p:spPr>
        <p:txBody>
          <a:bodyPr/>
          <a:lstStyle/>
          <a:p>
            <a:pPr>
              <a:buFontTx/>
              <a:buNone/>
            </a:pPr>
            <a:endParaRPr lang="es-ES">
              <a:solidFill>
                <a:srgbClr val="000000"/>
              </a:solidFill>
            </a:endParaRPr>
          </a:p>
        </p:txBody>
      </p:sp>
      <p:sp>
        <p:nvSpPr>
          <p:cNvPr id="11" name="78 Elipse"/>
          <p:cNvSpPr>
            <a:spLocks noChangeArrowheads="1"/>
          </p:cNvSpPr>
          <p:nvPr/>
        </p:nvSpPr>
        <p:spPr bwMode="auto">
          <a:xfrm>
            <a:off x="1904255" y="3340884"/>
            <a:ext cx="44273" cy="140700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>
              <a:buFontTx/>
              <a:buNone/>
            </a:pPr>
            <a:endParaRPr lang="es-ES">
              <a:solidFill>
                <a:srgbClr val="000000"/>
              </a:solidFill>
            </a:endParaRPr>
          </a:p>
        </p:txBody>
      </p:sp>
      <p:sp>
        <p:nvSpPr>
          <p:cNvPr id="12" name="16 CuadroTexto"/>
          <p:cNvSpPr txBox="1"/>
          <p:nvPr/>
        </p:nvSpPr>
        <p:spPr bwMode="auto">
          <a:xfrm>
            <a:off x="4180999" y="4007367"/>
            <a:ext cx="1936961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Tx/>
              <a:buNone/>
              <a:defRPr/>
            </a:pPr>
            <a:r>
              <a:rPr lang="es-ES" sz="1050" dirty="0" smtClean="0">
                <a:solidFill>
                  <a:srgbClr val="008E40"/>
                </a:solidFill>
              </a:rPr>
              <a:t>AAAAAAAAAAAAAAAAAAAA</a:t>
            </a:r>
            <a:endParaRPr lang="es-ES" sz="1050" baseline="-25000" dirty="0">
              <a:solidFill>
                <a:srgbClr val="008E40"/>
              </a:solidFill>
            </a:endParaRPr>
          </a:p>
        </p:txBody>
      </p:sp>
      <p:sp>
        <p:nvSpPr>
          <p:cNvPr id="13" name="17 CuadroTexto"/>
          <p:cNvSpPr txBox="1"/>
          <p:nvPr/>
        </p:nvSpPr>
        <p:spPr bwMode="auto">
          <a:xfrm>
            <a:off x="4923159" y="3279015"/>
            <a:ext cx="1042401" cy="25391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buFontTx/>
              <a:buNone/>
              <a:defRPr/>
            </a:pPr>
            <a:r>
              <a:rPr lang="es-ES" sz="1050" dirty="0" smtClean="0">
                <a:solidFill>
                  <a:srgbClr val="008E40"/>
                </a:solidFill>
              </a:rPr>
              <a:t>AAAAAAAAAA</a:t>
            </a:r>
            <a:endParaRPr lang="es-ES" sz="1050" baseline="-25000" dirty="0">
              <a:solidFill>
                <a:srgbClr val="008E40"/>
              </a:solidFill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7622" y="3733800"/>
            <a:ext cx="586753" cy="5867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1224" y="2994647"/>
            <a:ext cx="586753" cy="5867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1 CuadroTexto"/>
          <p:cNvSpPr txBox="1"/>
          <p:nvPr/>
        </p:nvSpPr>
        <p:spPr>
          <a:xfrm>
            <a:off x="685800" y="3194441"/>
            <a:ext cx="1088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Wild type</a:t>
            </a:r>
            <a:endParaRPr lang="es-ES" dirty="0"/>
          </a:p>
        </p:txBody>
      </p:sp>
      <p:sp>
        <p:nvSpPr>
          <p:cNvPr id="17" name="31 CuadroTexto"/>
          <p:cNvSpPr txBox="1"/>
          <p:nvPr/>
        </p:nvSpPr>
        <p:spPr>
          <a:xfrm>
            <a:off x="737858" y="3974068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latin typeface="Times New Roman"/>
                <a:cs typeface="Times New Roman"/>
              </a:rPr>
              <a:t>∆</a:t>
            </a:r>
            <a:r>
              <a:rPr lang="en-US" i="1" dirty="0">
                <a:solidFill>
                  <a:srgbClr val="000000"/>
                </a:solidFill>
              </a:rPr>
              <a:t>rbp35</a:t>
            </a:r>
            <a:r>
              <a:rPr lang="en-CA" dirty="0"/>
              <a:t> </a:t>
            </a:r>
            <a:endParaRPr lang="en-CA" i="1" dirty="0"/>
          </a:p>
        </p:txBody>
      </p:sp>
      <p:sp>
        <p:nvSpPr>
          <p:cNvPr id="18" name="32 CuadroTexto"/>
          <p:cNvSpPr txBox="1"/>
          <p:nvPr/>
        </p:nvSpPr>
        <p:spPr>
          <a:xfrm>
            <a:off x="5978296" y="3476087"/>
            <a:ext cx="2819400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In the mutant, shorter UTRs are usually preferred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43983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06010" y="439838"/>
            <a:ext cx="836895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2800" dirty="0" smtClean="0"/>
              <a:t>RBP35-dependent poly(A) sites are less likely to possess </a:t>
            </a:r>
            <a:br>
              <a:rPr lang="en-CA" sz="2800" dirty="0" smtClean="0"/>
            </a:br>
            <a:r>
              <a:rPr lang="en-CA" sz="2800" dirty="0" smtClean="0"/>
              <a:t>the canonical AAUAAA sequence</a:t>
            </a:r>
            <a:endParaRPr lang="en-CA" sz="2800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5321300"/>
            <a:ext cx="3534834" cy="152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16 Rectángulo"/>
          <p:cNvSpPr/>
          <p:nvPr/>
        </p:nvSpPr>
        <p:spPr>
          <a:xfrm>
            <a:off x="914400" y="5486400"/>
            <a:ext cx="890132" cy="304800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A-rich</a:t>
            </a:r>
            <a:endParaRPr lang="es-ES" dirty="0"/>
          </a:p>
        </p:txBody>
      </p:sp>
      <p:cxnSp>
        <p:nvCxnSpPr>
          <p:cNvPr id="7" name="25 Conector recto de flecha"/>
          <p:cNvCxnSpPr/>
          <p:nvPr/>
        </p:nvCxnSpPr>
        <p:spPr>
          <a:xfrm>
            <a:off x="1359466" y="5740400"/>
            <a:ext cx="2374334" cy="1270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60"/>
          <p:cNvSpPr>
            <a:spLocks noChangeArrowheads="1"/>
          </p:cNvSpPr>
          <p:nvPr/>
        </p:nvSpPr>
        <p:spPr bwMode="auto">
          <a:xfrm>
            <a:off x="3714540" y="5709328"/>
            <a:ext cx="433761" cy="291909"/>
          </a:xfrm>
          <a:prstGeom prst="ellipse">
            <a:avLst/>
          </a:prstGeom>
          <a:noFill/>
          <a:ln w="28575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1430" tIns="45715" rIns="91430" bIns="45715" anchor="ctr"/>
          <a:lstStyle/>
          <a:p>
            <a:pPr>
              <a:buFontTx/>
              <a:buNone/>
            </a:pPr>
            <a:endParaRPr lang="en-US">
              <a:solidFill>
                <a:srgbClr val="000000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7015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We are interested in two pathogenic-defective mutants…</a:t>
            </a:r>
            <a:endParaRPr lang="es-ES" dirty="0"/>
          </a:p>
        </p:txBody>
      </p:sp>
      <p:sp>
        <p:nvSpPr>
          <p:cNvPr id="4" name="3 Rectángulo"/>
          <p:cNvSpPr/>
          <p:nvPr/>
        </p:nvSpPr>
        <p:spPr>
          <a:xfrm>
            <a:off x="3962400" y="1600200"/>
            <a:ext cx="1096390" cy="523220"/>
          </a:xfrm>
          <a:prstGeom prst="rect">
            <a:avLst/>
          </a:prstGeom>
          <a:ln>
            <a:solidFill>
              <a:schemeClr val="accent2"/>
            </a:solidFill>
          </a:ln>
        </p:spPr>
        <p:txBody>
          <a:bodyPr wrap="none">
            <a:spAutoFit/>
          </a:bodyPr>
          <a:lstStyle/>
          <a:p>
            <a:r>
              <a:rPr lang="el-GR" sz="2800" b="1" i="1" dirty="0" smtClean="0">
                <a:solidFill>
                  <a:schemeClr val="accent4">
                    <a:lumMod val="75000"/>
                  </a:schemeClr>
                </a:solidFill>
              </a:rPr>
              <a:t>Δ</a:t>
            </a:r>
            <a:r>
              <a:rPr lang="es-ES" sz="2800" b="1" i="1" dirty="0" smtClean="0">
                <a:solidFill>
                  <a:schemeClr val="accent4">
                    <a:lumMod val="75000"/>
                  </a:schemeClr>
                </a:solidFill>
              </a:rPr>
              <a:t>exp5</a:t>
            </a:r>
            <a:endParaRPr lang="es-ES" sz="2800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514600"/>
            <a:ext cx="3876675" cy="1657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2724150"/>
            <a:ext cx="2219325" cy="1162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4419600"/>
            <a:ext cx="1905000" cy="182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ectangle 7"/>
          <p:cNvSpPr/>
          <p:nvPr/>
        </p:nvSpPr>
        <p:spPr>
          <a:xfrm>
            <a:off x="0" y="6400800"/>
            <a:ext cx="87630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Tucker SL1, </a:t>
            </a:r>
            <a:r>
              <a:rPr lang="en-US" sz="1200" dirty="0" err="1"/>
              <a:t>Besi</a:t>
            </a:r>
            <a:r>
              <a:rPr lang="en-US" sz="1200" dirty="0"/>
              <a:t> MI, </a:t>
            </a:r>
            <a:r>
              <a:rPr lang="en-US" sz="1200" dirty="0" err="1"/>
              <a:t>Galhano</a:t>
            </a:r>
            <a:r>
              <a:rPr lang="en-US" sz="1200" dirty="0"/>
              <a:t> R, </a:t>
            </a:r>
            <a:r>
              <a:rPr lang="en-US" sz="1200" dirty="0" err="1"/>
              <a:t>Franceschetti</a:t>
            </a:r>
            <a:r>
              <a:rPr lang="en-US" sz="1200" dirty="0"/>
              <a:t> M, Goetz S, </a:t>
            </a:r>
            <a:r>
              <a:rPr lang="en-US" sz="1200" dirty="0" err="1"/>
              <a:t>Lenhert</a:t>
            </a:r>
            <a:r>
              <a:rPr lang="en-US" sz="1200" dirty="0"/>
              <a:t> S, </a:t>
            </a:r>
            <a:r>
              <a:rPr lang="en-US" sz="1200" dirty="0" err="1"/>
              <a:t>Osbourn</a:t>
            </a:r>
            <a:r>
              <a:rPr lang="en-US" sz="1200" dirty="0"/>
              <a:t> A, </a:t>
            </a:r>
            <a:r>
              <a:rPr lang="en-US" sz="1200" dirty="0" err="1"/>
              <a:t>Sesma</a:t>
            </a:r>
            <a:r>
              <a:rPr lang="en-US" sz="1200" dirty="0"/>
              <a:t> A</a:t>
            </a:r>
            <a:r>
              <a:rPr lang="en-US" sz="1200" dirty="0" smtClean="0"/>
              <a:t>. 2010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544387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06010" y="439838"/>
            <a:ext cx="836895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2800" dirty="0" smtClean="0"/>
              <a:t>RBP35-dependent poly(A) sites are less likely to possess </a:t>
            </a:r>
            <a:br>
              <a:rPr lang="en-CA" sz="2800" dirty="0" smtClean="0"/>
            </a:br>
            <a:r>
              <a:rPr lang="en-CA" sz="2800" dirty="0" smtClean="0"/>
              <a:t>the canonical AAUAAA sequence</a:t>
            </a:r>
            <a:endParaRPr lang="en-CA" sz="28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5888" y="1600200"/>
            <a:ext cx="6372225" cy="350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5321300"/>
            <a:ext cx="3534834" cy="152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16 Rectángulo"/>
          <p:cNvSpPr/>
          <p:nvPr/>
        </p:nvSpPr>
        <p:spPr>
          <a:xfrm>
            <a:off x="914400" y="5486400"/>
            <a:ext cx="890132" cy="304800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A-rich</a:t>
            </a:r>
            <a:endParaRPr lang="es-ES" dirty="0"/>
          </a:p>
        </p:txBody>
      </p:sp>
      <p:cxnSp>
        <p:nvCxnSpPr>
          <p:cNvPr id="7" name="25 Conector recto de flecha"/>
          <p:cNvCxnSpPr/>
          <p:nvPr/>
        </p:nvCxnSpPr>
        <p:spPr>
          <a:xfrm>
            <a:off x="1359466" y="5740400"/>
            <a:ext cx="2374334" cy="1270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60"/>
          <p:cNvSpPr>
            <a:spLocks noChangeArrowheads="1"/>
          </p:cNvSpPr>
          <p:nvPr/>
        </p:nvSpPr>
        <p:spPr bwMode="auto">
          <a:xfrm>
            <a:off x="3714540" y="5709328"/>
            <a:ext cx="433761" cy="291909"/>
          </a:xfrm>
          <a:prstGeom prst="ellipse">
            <a:avLst/>
          </a:prstGeom>
          <a:noFill/>
          <a:ln w="28575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1430" tIns="45715" rIns="91430" bIns="45715" anchor="ctr"/>
          <a:lstStyle/>
          <a:p>
            <a:pPr>
              <a:buFontTx/>
              <a:buNone/>
            </a:pPr>
            <a:endParaRPr lang="en-US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11" name="Oval 60"/>
          <p:cNvSpPr>
            <a:spLocks noChangeArrowheads="1"/>
          </p:cNvSpPr>
          <p:nvPr/>
        </p:nvSpPr>
        <p:spPr bwMode="auto">
          <a:xfrm>
            <a:off x="4154441" y="1861228"/>
            <a:ext cx="417559" cy="500972"/>
          </a:xfrm>
          <a:prstGeom prst="ellipse">
            <a:avLst/>
          </a:prstGeom>
          <a:noFill/>
          <a:ln w="28575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1430" tIns="45715" rIns="91430" bIns="45715" anchor="ctr"/>
          <a:lstStyle/>
          <a:p>
            <a:pPr>
              <a:buFontTx/>
              <a:buNone/>
            </a:pPr>
            <a:endParaRPr lang="en-US">
              <a:solidFill>
                <a:srgbClr val="000000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1648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2" cstate="print"/>
          <a:srcRect t="32517"/>
          <a:stretch>
            <a:fillRect/>
          </a:stretch>
        </p:blipFill>
        <p:spPr bwMode="auto">
          <a:xfrm>
            <a:off x="2895600" y="5190814"/>
            <a:ext cx="3396448" cy="16671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152400" y="243069"/>
            <a:ext cx="8763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000000"/>
                </a:solidFill>
                <a:latin typeface="+mj-lt"/>
                <a:cs typeface="Times New Roman"/>
              </a:rPr>
              <a:t>UGUA motif is very enriched in down-regulated poly(A) sites in ∆</a:t>
            </a:r>
            <a:r>
              <a:rPr lang="en-US" sz="2800" i="1" dirty="0" smtClean="0">
                <a:solidFill>
                  <a:srgbClr val="000000"/>
                </a:solidFill>
                <a:latin typeface="+mj-lt"/>
              </a:rPr>
              <a:t>rbp35</a:t>
            </a:r>
            <a:endParaRPr lang="en-CA" sz="2800" dirty="0">
              <a:latin typeface="+mj-lt"/>
            </a:endParaRPr>
          </a:p>
        </p:txBody>
      </p:sp>
      <p:sp>
        <p:nvSpPr>
          <p:cNvPr id="8" name="16 Rectángulo"/>
          <p:cNvSpPr/>
          <p:nvPr/>
        </p:nvSpPr>
        <p:spPr>
          <a:xfrm>
            <a:off x="914400" y="5486400"/>
            <a:ext cx="890132" cy="304800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UGUA</a:t>
            </a:r>
            <a:endParaRPr lang="es-ES" dirty="0"/>
          </a:p>
        </p:txBody>
      </p:sp>
      <p:cxnSp>
        <p:nvCxnSpPr>
          <p:cNvPr id="9" name="25 Conector recto de flecha"/>
          <p:cNvCxnSpPr/>
          <p:nvPr/>
        </p:nvCxnSpPr>
        <p:spPr>
          <a:xfrm>
            <a:off x="1804532" y="5791200"/>
            <a:ext cx="1612748" cy="8725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60"/>
          <p:cNvSpPr>
            <a:spLocks noChangeArrowheads="1"/>
          </p:cNvSpPr>
          <p:nvPr/>
        </p:nvSpPr>
        <p:spPr bwMode="auto">
          <a:xfrm>
            <a:off x="3417280" y="5732498"/>
            <a:ext cx="433761" cy="291909"/>
          </a:xfrm>
          <a:prstGeom prst="ellipse">
            <a:avLst/>
          </a:prstGeom>
          <a:noFill/>
          <a:ln w="28575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1430" tIns="45715" rIns="91430" bIns="45715" anchor="ctr"/>
          <a:lstStyle/>
          <a:p>
            <a:pPr>
              <a:buFontTx/>
              <a:buNone/>
            </a:pPr>
            <a:endParaRPr lang="en-US">
              <a:solidFill>
                <a:srgbClr val="000000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1358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52400" y="243069"/>
            <a:ext cx="8763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000000"/>
                </a:solidFill>
                <a:latin typeface="+mj-lt"/>
                <a:cs typeface="Times New Roman"/>
              </a:rPr>
              <a:t>UGUA motif is very enriched in down-regulated poly(A) sites in ∆</a:t>
            </a:r>
            <a:r>
              <a:rPr lang="en-US" sz="2800" i="1" dirty="0" smtClean="0">
                <a:solidFill>
                  <a:srgbClr val="000000"/>
                </a:solidFill>
                <a:latin typeface="+mj-lt"/>
              </a:rPr>
              <a:t>rbp35</a:t>
            </a:r>
            <a:endParaRPr lang="en-CA" sz="2800" dirty="0">
              <a:latin typeface="+mj-lt"/>
            </a:endParaRPr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219200"/>
            <a:ext cx="6276975" cy="3571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6387144" y="1682234"/>
            <a:ext cx="2528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E-value: 5.3e-103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/>
          <a:srcRect t="32517"/>
          <a:stretch>
            <a:fillRect/>
          </a:stretch>
        </p:blipFill>
        <p:spPr bwMode="auto">
          <a:xfrm>
            <a:off x="2895600" y="5190814"/>
            <a:ext cx="3396448" cy="16671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16 Rectángulo"/>
          <p:cNvSpPr/>
          <p:nvPr/>
        </p:nvSpPr>
        <p:spPr>
          <a:xfrm>
            <a:off x="914400" y="5486400"/>
            <a:ext cx="890132" cy="304800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UGUA</a:t>
            </a:r>
            <a:endParaRPr lang="es-ES" dirty="0"/>
          </a:p>
        </p:txBody>
      </p:sp>
      <p:cxnSp>
        <p:nvCxnSpPr>
          <p:cNvPr id="14" name="25 Conector recto de flecha"/>
          <p:cNvCxnSpPr/>
          <p:nvPr/>
        </p:nvCxnSpPr>
        <p:spPr>
          <a:xfrm>
            <a:off x="1804532" y="5791200"/>
            <a:ext cx="1612748" cy="8725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60"/>
          <p:cNvSpPr>
            <a:spLocks noChangeArrowheads="1"/>
          </p:cNvSpPr>
          <p:nvPr/>
        </p:nvSpPr>
        <p:spPr bwMode="auto">
          <a:xfrm>
            <a:off x="3417280" y="5732498"/>
            <a:ext cx="433761" cy="291909"/>
          </a:xfrm>
          <a:prstGeom prst="ellipse">
            <a:avLst/>
          </a:prstGeom>
          <a:noFill/>
          <a:ln w="28575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1430" tIns="45715" rIns="91430" bIns="45715" anchor="ctr"/>
          <a:lstStyle/>
          <a:p>
            <a:pPr>
              <a:buFontTx/>
              <a:buNone/>
            </a:pPr>
            <a:endParaRPr lang="en-US">
              <a:solidFill>
                <a:srgbClr val="000000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1587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52400" y="2895600"/>
            <a:ext cx="8763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rgbClr val="000000"/>
                </a:solidFill>
                <a:latin typeface="+mj-lt"/>
                <a:cs typeface="Times New Roman"/>
              </a:rPr>
              <a:t>Can we devise an hypothetical role for RBP35?</a:t>
            </a:r>
            <a:endParaRPr lang="en-CA" sz="3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3841024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53 CuadroTexto"/>
          <p:cNvSpPr txBox="1"/>
          <p:nvPr/>
        </p:nvSpPr>
        <p:spPr>
          <a:xfrm>
            <a:off x="15761" y="14738"/>
            <a:ext cx="9102843" cy="830900"/>
          </a:xfrm>
          <a:prstGeom prst="rect">
            <a:avLst/>
          </a:prstGeom>
          <a:noFill/>
          <a:ln w="9525">
            <a:solidFill>
              <a:srgbClr val="BBE0E3"/>
            </a:solidFill>
            <a:miter lim="800000"/>
            <a:headEnd/>
            <a:tailEnd/>
          </a:ln>
        </p:spPr>
        <p:txBody>
          <a:bodyPr wrap="square" lIns="91340" tIns="45672" rIns="91340" bIns="45672">
            <a:spAutoFit/>
          </a:bodyPr>
          <a:lstStyle>
            <a:defPPr>
              <a:defRPr lang="en-GB"/>
            </a:defPPr>
            <a:lvl1pPr fontAlgn="auto">
              <a:spcBef>
                <a:spcPts val="0"/>
              </a:spcBef>
              <a:spcAft>
                <a:spcPts val="0"/>
              </a:spcAft>
              <a:buFontTx/>
              <a:buNone/>
              <a:defRPr sz="2400" kern="0">
                <a:solidFill>
                  <a:srgbClr val="FFFFFF"/>
                </a:solidFill>
                <a:latin typeface="Comic Sans MS" pitchFamily="66" charset="0"/>
              </a:defRPr>
            </a:lvl1pPr>
          </a:lstStyle>
          <a:p>
            <a:pPr algn="ctr"/>
            <a:r>
              <a:rPr lang="en-US" dirty="0">
                <a:solidFill>
                  <a:schemeClr val="tx1"/>
                </a:solidFill>
                <a:latin typeface="+mn-lt"/>
              </a:rPr>
              <a:t>The recognition of a proper </a:t>
            </a:r>
            <a:r>
              <a:rPr lang="en-US" dirty="0" smtClean="0">
                <a:solidFill>
                  <a:schemeClr val="tx1"/>
                </a:solidFill>
                <a:latin typeface="+mn-lt"/>
              </a:rPr>
              <a:t>UGUA </a:t>
            </a:r>
            <a:r>
              <a:rPr lang="en-US" dirty="0">
                <a:solidFill>
                  <a:schemeClr val="tx1"/>
                </a:solidFill>
                <a:latin typeface="+mn-lt"/>
              </a:rPr>
              <a:t>motif by </a:t>
            </a:r>
            <a:r>
              <a:rPr lang="en-US" dirty="0" smtClean="0">
                <a:solidFill>
                  <a:schemeClr val="tx1"/>
                </a:solidFill>
                <a:latin typeface="+mn-lt"/>
              </a:rPr>
              <a:t>Rbp35 is </a:t>
            </a:r>
            <a:r>
              <a:rPr lang="en-US" dirty="0">
                <a:solidFill>
                  <a:schemeClr val="tx1"/>
                </a:solidFill>
                <a:latin typeface="+mn-lt"/>
              </a:rPr>
              <a:t>essential for the cleavage reaction. </a:t>
            </a:r>
          </a:p>
        </p:txBody>
      </p:sp>
      <p:sp>
        <p:nvSpPr>
          <p:cNvPr id="15" name="14 Rectángulo redondeado"/>
          <p:cNvSpPr/>
          <p:nvPr/>
        </p:nvSpPr>
        <p:spPr>
          <a:xfrm>
            <a:off x="179512" y="1512342"/>
            <a:ext cx="4176464" cy="2070125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40" tIns="45672" rIns="91340" bIns="45672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en-US" sz="1800" b="0">
              <a:solidFill>
                <a:prstClr val="white"/>
              </a:solidFill>
            </a:endParaRPr>
          </a:p>
        </p:txBody>
      </p:sp>
      <p:grpSp>
        <p:nvGrpSpPr>
          <p:cNvPr id="16" name="6 Grupo"/>
          <p:cNvGrpSpPr/>
          <p:nvPr/>
        </p:nvGrpSpPr>
        <p:grpSpPr>
          <a:xfrm>
            <a:off x="383831" y="1771385"/>
            <a:ext cx="3790615" cy="1441085"/>
            <a:chOff x="722686" y="2641250"/>
            <a:chExt cx="3790614" cy="1441086"/>
          </a:xfrm>
        </p:grpSpPr>
        <p:sp>
          <p:nvSpPr>
            <p:cNvPr id="17" name="16 Forma libre"/>
            <p:cNvSpPr/>
            <p:nvPr/>
          </p:nvSpPr>
          <p:spPr>
            <a:xfrm rot="10253461">
              <a:off x="1038687" y="2867487"/>
              <a:ext cx="3036865" cy="868249"/>
            </a:xfrm>
            <a:custGeom>
              <a:avLst/>
              <a:gdLst>
                <a:gd name="connsiteX0" fmla="*/ 0 w 3036865"/>
                <a:gd name="connsiteY0" fmla="*/ 0 h 868249"/>
                <a:gd name="connsiteX1" fmla="*/ 1944210 w 3036865"/>
                <a:gd name="connsiteY1" fmla="*/ 861134 h 868249"/>
                <a:gd name="connsiteX2" fmla="*/ 1988598 w 3036865"/>
                <a:gd name="connsiteY2" fmla="*/ 390618 h 868249"/>
                <a:gd name="connsiteX3" fmla="*/ 2645546 w 3036865"/>
                <a:gd name="connsiteY3" fmla="*/ 44389 h 868249"/>
                <a:gd name="connsiteX4" fmla="*/ 3009530 w 3036865"/>
                <a:gd name="connsiteY4" fmla="*/ 754602 h 868249"/>
                <a:gd name="connsiteX5" fmla="*/ 2982897 w 3036865"/>
                <a:gd name="connsiteY5" fmla="*/ 790113 h 868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36865" h="868249">
                  <a:moveTo>
                    <a:pt x="0" y="0"/>
                  </a:moveTo>
                  <a:cubicBezTo>
                    <a:pt x="806388" y="398015"/>
                    <a:pt x="1612777" y="796031"/>
                    <a:pt x="1944210" y="861134"/>
                  </a:cubicBezTo>
                  <a:cubicBezTo>
                    <a:pt x="2275643" y="926237"/>
                    <a:pt x="1871709" y="526742"/>
                    <a:pt x="1988598" y="390618"/>
                  </a:cubicBezTo>
                  <a:cubicBezTo>
                    <a:pt x="2105487" y="254494"/>
                    <a:pt x="2475391" y="-16275"/>
                    <a:pt x="2645546" y="44389"/>
                  </a:cubicBezTo>
                  <a:cubicBezTo>
                    <a:pt x="2815701" y="105053"/>
                    <a:pt x="2953305" y="630315"/>
                    <a:pt x="3009530" y="754602"/>
                  </a:cubicBezTo>
                  <a:cubicBezTo>
                    <a:pt x="3065755" y="878889"/>
                    <a:pt x="3024326" y="834501"/>
                    <a:pt x="2982897" y="790113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en-US" sz="1800" b="0">
                <a:solidFill>
                  <a:prstClr val="white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8" name="17 CuadroTexto"/>
            <p:cNvSpPr txBox="1"/>
            <p:nvPr/>
          </p:nvSpPr>
          <p:spPr>
            <a:xfrm>
              <a:off x="3411716" y="3774559"/>
              <a:ext cx="110158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sz="1400" b="0" dirty="0">
                  <a:solidFill>
                    <a:prstClr val="black"/>
                  </a:solidFill>
                  <a:latin typeface="Arial" pitchFamily="34" charset="0"/>
                  <a:cs typeface="Arial" pitchFamily="34" charset="0"/>
                </a:rPr>
                <a:t>Poly(A) site</a:t>
              </a:r>
            </a:p>
          </p:txBody>
        </p:sp>
        <p:sp>
          <p:nvSpPr>
            <p:cNvPr id="19" name="18 CuadroTexto"/>
            <p:cNvSpPr txBox="1"/>
            <p:nvPr/>
          </p:nvSpPr>
          <p:spPr>
            <a:xfrm rot="915438">
              <a:off x="2670371" y="3048353"/>
              <a:ext cx="713657" cy="307777"/>
            </a:xfrm>
            <a:prstGeom prst="rect">
              <a:avLst/>
            </a:prstGeom>
            <a:ln w="31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sz="1400" dirty="0">
                  <a:solidFill>
                    <a:prstClr val="black"/>
                  </a:solidFill>
                  <a:latin typeface="Arial" pitchFamily="34" charset="0"/>
                  <a:cs typeface="Arial" pitchFamily="34" charset="0"/>
                </a:rPr>
                <a:t>UGUA</a:t>
              </a:r>
            </a:p>
          </p:txBody>
        </p:sp>
        <p:sp>
          <p:nvSpPr>
            <p:cNvPr id="21" name="20 CuadroTexto"/>
            <p:cNvSpPr txBox="1"/>
            <p:nvPr/>
          </p:nvSpPr>
          <p:spPr>
            <a:xfrm rot="827881">
              <a:off x="3046159" y="3367500"/>
              <a:ext cx="40588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sz="1200" b="0" dirty="0">
                  <a:solidFill>
                    <a:prstClr val="black"/>
                  </a:solidFill>
                  <a:latin typeface="Arial" pitchFamily="34" charset="0"/>
                  <a:cs typeface="Arial" pitchFamily="34" charset="0"/>
                </a:rPr>
                <a:t>-45</a:t>
              </a:r>
            </a:p>
          </p:txBody>
        </p:sp>
        <p:sp>
          <p:nvSpPr>
            <p:cNvPr id="22" name="21 Elipse"/>
            <p:cNvSpPr/>
            <p:nvPr/>
          </p:nvSpPr>
          <p:spPr>
            <a:xfrm>
              <a:off x="2650462" y="2641250"/>
              <a:ext cx="936104" cy="42771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en-US" sz="1200" b="0" dirty="0">
                <a:solidFill>
                  <a:prstClr val="white"/>
                </a:solidFill>
                <a:latin typeface="Arial" pitchFamily="34" charset="0"/>
                <a:cs typeface="Arial" pitchFamily="34" charset="0"/>
              </a:endParaRP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sz="1200" b="0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rPr>
                <a:t>Rbp35/CFI25</a:t>
              </a:r>
              <a:endParaRPr lang="en-US" b="0" dirty="0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endParaRP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en-US" sz="1200" b="0" dirty="0">
                <a:solidFill>
                  <a:prstClr val="white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3" name="22 CuadroTexto"/>
            <p:cNvSpPr txBox="1"/>
            <p:nvPr/>
          </p:nvSpPr>
          <p:spPr>
            <a:xfrm>
              <a:off x="722686" y="2894464"/>
              <a:ext cx="3241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sz="1400" b="0" dirty="0">
                  <a:solidFill>
                    <a:prstClr val="black"/>
                  </a:solidFill>
                  <a:latin typeface="Arial" pitchFamily="34" charset="0"/>
                  <a:cs typeface="Arial" pitchFamily="34" charset="0"/>
                </a:rPr>
                <a:t>5’</a:t>
              </a:r>
            </a:p>
          </p:txBody>
        </p:sp>
        <p:sp>
          <p:nvSpPr>
            <p:cNvPr id="24" name="23 CuadroTexto"/>
            <p:cNvSpPr txBox="1"/>
            <p:nvPr/>
          </p:nvSpPr>
          <p:spPr>
            <a:xfrm>
              <a:off x="4067944" y="3368025"/>
              <a:ext cx="3241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sz="1400" b="0" dirty="0">
                  <a:solidFill>
                    <a:prstClr val="black"/>
                  </a:solidFill>
                  <a:latin typeface="Arial" pitchFamily="34" charset="0"/>
                  <a:cs typeface="Arial" pitchFamily="34" charset="0"/>
                </a:rPr>
                <a:t>3’</a:t>
              </a:r>
            </a:p>
          </p:txBody>
        </p:sp>
      </p:grpSp>
      <p:sp>
        <p:nvSpPr>
          <p:cNvPr id="26" name="25 CuadroTexto"/>
          <p:cNvSpPr txBox="1"/>
          <p:nvPr/>
        </p:nvSpPr>
        <p:spPr>
          <a:xfrm>
            <a:off x="422744" y="1143000"/>
            <a:ext cx="3566159" cy="369235"/>
          </a:xfrm>
          <a:prstGeom prst="rect">
            <a:avLst/>
          </a:prstGeom>
          <a:noFill/>
        </p:spPr>
        <p:txBody>
          <a:bodyPr wrap="none" lIns="91340" tIns="45672" rIns="91340" bIns="45672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800" dirty="0">
                <a:solidFill>
                  <a:prstClr val="black"/>
                </a:solidFill>
                <a:latin typeface="Calibri"/>
              </a:rPr>
              <a:t>Wild type </a:t>
            </a:r>
            <a:r>
              <a:rPr lang="en-US" sz="1800" dirty="0" smtClean="0">
                <a:solidFill>
                  <a:prstClr val="black"/>
                </a:solidFill>
                <a:latin typeface="Calibri"/>
              </a:rPr>
              <a:t>strain (common situation)</a:t>
            </a:r>
            <a:endParaRPr lang="en-US" sz="18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7" name="26 Elipse"/>
          <p:cNvSpPr/>
          <p:nvPr/>
        </p:nvSpPr>
        <p:spPr>
          <a:xfrm>
            <a:off x="598647" y="2230055"/>
            <a:ext cx="162064" cy="128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40" tIns="45672" rIns="91340" bIns="45672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en-US" sz="1800" b="0">
              <a:solidFill>
                <a:prstClr val="white"/>
              </a:solidFill>
            </a:endParaRPr>
          </a:p>
        </p:txBody>
      </p:sp>
      <p:cxnSp>
        <p:nvCxnSpPr>
          <p:cNvPr id="28" name="Straight Connector 74"/>
          <p:cNvCxnSpPr/>
          <p:nvPr/>
        </p:nvCxnSpPr>
        <p:spPr>
          <a:xfrm flipV="1">
            <a:off x="3429000" y="2286000"/>
            <a:ext cx="246353" cy="637147"/>
          </a:xfrm>
          <a:prstGeom prst="line">
            <a:avLst/>
          </a:prstGeom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3" descr="C:\Users\Usuario\AppData\Local\Microsoft\Windows\Temporary Internet Files\Content.IE5\BRC3PDW5\MC900325662[1].wm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412031">
            <a:off x="3340493" y="2342848"/>
            <a:ext cx="441872" cy="494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392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53 CuadroTexto"/>
          <p:cNvSpPr txBox="1"/>
          <p:nvPr/>
        </p:nvSpPr>
        <p:spPr>
          <a:xfrm>
            <a:off x="15761" y="14738"/>
            <a:ext cx="9102843" cy="830900"/>
          </a:xfrm>
          <a:prstGeom prst="rect">
            <a:avLst/>
          </a:prstGeom>
          <a:noFill/>
          <a:ln w="9525">
            <a:solidFill>
              <a:srgbClr val="BBE0E3"/>
            </a:solidFill>
            <a:miter lim="800000"/>
            <a:headEnd/>
            <a:tailEnd/>
          </a:ln>
        </p:spPr>
        <p:txBody>
          <a:bodyPr wrap="square" lIns="91340" tIns="45672" rIns="91340" bIns="45672">
            <a:spAutoFit/>
          </a:bodyPr>
          <a:lstStyle>
            <a:defPPr>
              <a:defRPr lang="en-GB"/>
            </a:defPPr>
            <a:lvl1pPr fontAlgn="auto">
              <a:spcBef>
                <a:spcPts val="0"/>
              </a:spcBef>
              <a:spcAft>
                <a:spcPts val="0"/>
              </a:spcAft>
              <a:buFontTx/>
              <a:buNone/>
              <a:defRPr sz="2400" kern="0">
                <a:solidFill>
                  <a:srgbClr val="FFFFFF"/>
                </a:solidFill>
                <a:latin typeface="Comic Sans MS" pitchFamily="66" charset="0"/>
              </a:defRPr>
            </a:lvl1pPr>
          </a:lstStyle>
          <a:p>
            <a:pPr algn="ctr"/>
            <a:r>
              <a:rPr lang="en-US" dirty="0">
                <a:solidFill>
                  <a:schemeClr val="tx1"/>
                </a:solidFill>
                <a:latin typeface="+mn-lt"/>
              </a:rPr>
              <a:t>The recognition of a proper </a:t>
            </a:r>
            <a:r>
              <a:rPr lang="en-US" dirty="0" smtClean="0">
                <a:solidFill>
                  <a:schemeClr val="tx1"/>
                </a:solidFill>
                <a:latin typeface="+mn-lt"/>
              </a:rPr>
              <a:t>UGUA </a:t>
            </a:r>
            <a:r>
              <a:rPr lang="en-US" dirty="0">
                <a:solidFill>
                  <a:schemeClr val="tx1"/>
                </a:solidFill>
                <a:latin typeface="+mn-lt"/>
              </a:rPr>
              <a:t>motif by </a:t>
            </a:r>
            <a:r>
              <a:rPr lang="en-US" dirty="0" smtClean="0">
                <a:solidFill>
                  <a:schemeClr val="tx1"/>
                </a:solidFill>
                <a:latin typeface="+mn-lt"/>
              </a:rPr>
              <a:t>Rbp35 is </a:t>
            </a:r>
            <a:r>
              <a:rPr lang="en-US" dirty="0">
                <a:solidFill>
                  <a:schemeClr val="tx1"/>
                </a:solidFill>
                <a:latin typeface="+mn-lt"/>
              </a:rPr>
              <a:t>essential for the cleavage reaction. </a:t>
            </a:r>
          </a:p>
        </p:txBody>
      </p:sp>
      <p:sp>
        <p:nvSpPr>
          <p:cNvPr id="58" name="57 Rectángulo redondeado"/>
          <p:cNvSpPr/>
          <p:nvPr/>
        </p:nvSpPr>
        <p:spPr>
          <a:xfrm>
            <a:off x="179512" y="1512342"/>
            <a:ext cx="4176464" cy="2070125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40" tIns="45672" rIns="91340" bIns="45672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en-US" sz="1800" b="0">
              <a:solidFill>
                <a:prstClr val="white"/>
              </a:solidFill>
            </a:endParaRPr>
          </a:p>
        </p:txBody>
      </p:sp>
      <p:grpSp>
        <p:nvGrpSpPr>
          <p:cNvPr id="59" name="6 Grupo"/>
          <p:cNvGrpSpPr/>
          <p:nvPr/>
        </p:nvGrpSpPr>
        <p:grpSpPr>
          <a:xfrm>
            <a:off x="383831" y="1771385"/>
            <a:ext cx="3790615" cy="1441085"/>
            <a:chOff x="722686" y="2641250"/>
            <a:chExt cx="3790614" cy="1441086"/>
          </a:xfrm>
        </p:grpSpPr>
        <p:sp>
          <p:nvSpPr>
            <p:cNvPr id="68" name="67 Forma libre"/>
            <p:cNvSpPr/>
            <p:nvPr/>
          </p:nvSpPr>
          <p:spPr>
            <a:xfrm rot="10253461">
              <a:off x="1038687" y="2867487"/>
              <a:ext cx="3036865" cy="868249"/>
            </a:xfrm>
            <a:custGeom>
              <a:avLst/>
              <a:gdLst>
                <a:gd name="connsiteX0" fmla="*/ 0 w 3036865"/>
                <a:gd name="connsiteY0" fmla="*/ 0 h 868249"/>
                <a:gd name="connsiteX1" fmla="*/ 1944210 w 3036865"/>
                <a:gd name="connsiteY1" fmla="*/ 861134 h 868249"/>
                <a:gd name="connsiteX2" fmla="*/ 1988598 w 3036865"/>
                <a:gd name="connsiteY2" fmla="*/ 390618 h 868249"/>
                <a:gd name="connsiteX3" fmla="*/ 2645546 w 3036865"/>
                <a:gd name="connsiteY3" fmla="*/ 44389 h 868249"/>
                <a:gd name="connsiteX4" fmla="*/ 3009530 w 3036865"/>
                <a:gd name="connsiteY4" fmla="*/ 754602 h 868249"/>
                <a:gd name="connsiteX5" fmla="*/ 2982897 w 3036865"/>
                <a:gd name="connsiteY5" fmla="*/ 790113 h 868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36865" h="868249">
                  <a:moveTo>
                    <a:pt x="0" y="0"/>
                  </a:moveTo>
                  <a:cubicBezTo>
                    <a:pt x="806388" y="398015"/>
                    <a:pt x="1612777" y="796031"/>
                    <a:pt x="1944210" y="861134"/>
                  </a:cubicBezTo>
                  <a:cubicBezTo>
                    <a:pt x="2275643" y="926237"/>
                    <a:pt x="1871709" y="526742"/>
                    <a:pt x="1988598" y="390618"/>
                  </a:cubicBezTo>
                  <a:cubicBezTo>
                    <a:pt x="2105487" y="254494"/>
                    <a:pt x="2475391" y="-16275"/>
                    <a:pt x="2645546" y="44389"/>
                  </a:cubicBezTo>
                  <a:cubicBezTo>
                    <a:pt x="2815701" y="105053"/>
                    <a:pt x="2953305" y="630315"/>
                    <a:pt x="3009530" y="754602"/>
                  </a:cubicBezTo>
                  <a:cubicBezTo>
                    <a:pt x="3065755" y="878889"/>
                    <a:pt x="3024326" y="834501"/>
                    <a:pt x="2982897" y="790113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en-US" sz="1800" b="0">
                <a:solidFill>
                  <a:prstClr val="white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9" name="68 CuadroTexto"/>
            <p:cNvSpPr txBox="1"/>
            <p:nvPr/>
          </p:nvSpPr>
          <p:spPr>
            <a:xfrm>
              <a:off x="3411716" y="3774559"/>
              <a:ext cx="110158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sz="1400" b="0" dirty="0">
                  <a:solidFill>
                    <a:prstClr val="black"/>
                  </a:solidFill>
                  <a:latin typeface="Arial" pitchFamily="34" charset="0"/>
                  <a:cs typeface="Arial" pitchFamily="34" charset="0"/>
                </a:rPr>
                <a:t>Poly(A) site</a:t>
              </a:r>
            </a:p>
          </p:txBody>
        </p:sp>
        <p:sp>
          <p:nvSpPr>
            <p:cNvPr id="70" name="69 CuadroTexto"/>
            <p:cNvSpPr txBox="1"/>
            <p:nvPr/>
          </p:nvSpPr>
          <p:spPr>
            <a:xfrm rot="915438">
              <a:off x="2670371" y="3048353"/>
              <a:ext cx="713657" cy="307777"/>
            </a:xfrm>
            <a:prstGeom prst="rect">
              <a:avLst/>
            </a:prstGeom>
            <a:ln w="31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sz="1400" dirty="0">
                  <a:solidFill>
                    <a:prstClr val="black"/>
                  </a:solidFill>
                  <a:latin typeface="Arial" pitchFamily="34" charset="0"/>
                  <a:cs typeface="Arial" pitchFamily="34" charset="0"/>
                </a:rPr>
                <a:t>UGUA</a:t>
              </a:r>
            </a:p>
          </p:txBody>
        </p:sp>
        <p:sp>
          <p:nvSpPr>
            <p:cNvPr id="71" name="70 CuadroTexto"/>
            <p:cNvSpPr txBox="1"/>
            <p:nvPr/>
          </p:nvSpPr>
          <p:spPr>
            <a:xfrm rot="827881">
              <a:off x="3046159" y="3367500"/>
              <a:ext cx="40588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sz="1200" b="0" dirty="0">
                  <a:solidFill>
                    <a:prstClr val="black"/>
                  </a:solidFill>
                  <a:latin typeface="Arial" pitchFamily="34" charset="0"/>
                  <a:cs typeface="Arial" pitchFamily="34" charset="0"/>
                </a:rPr>
                <a:t>-45</a:t>
              </a:r>
            </a:p>
          </p:txBody>
        </p:sp>
        <p:sp>
          <p:nvSpPr>
            <p:cNvPr id="72" name="71 Elipse"/>
            <p:cNvSpPr/>
            <p:nvPr/>
          </p:nvSpPr>
          <p:spPr>
            <a:xfrm>
              <a:off x="2650462" y="2641250"/>
              <a:ext cx="936104" cy="42771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en-US" sz="1200" b="0" dirty="0">
                <a:solidFill>
                  <a:prstClr val="white"/>
                </a:solidFill>
                <a:latin typeface="Arial" pitchFamily="34" charset="0"/>
                <a:cs typeface="Arial" pitchFamily="34" charset="0"/>
              </a:endParaRP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sz="1200" b="0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rPr>
                <a:t>Rbp35/CFI25</a:t>
              </a:r>
              <a:endParaRPr lang="en-US" b="0" dirty="0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endParaRP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en-US" sz="1200" b="0" dirty="0">
                <a:solidFill>
                  <a:prstClr val="white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73" name="72 CuadroTexto"/>
            <p:cNvSpPr txBox="1"/>
            <p:nvPr/>
          </p:nvSpPr>
          <p:spPr>
            <a:xfrm>
              <a:off x="722686" y="2894464"/>
              <a:ext cx="3241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sz="1400" b="0" dirty="0">
                  <a:solidFill>
                    <a:prstClr val="black"/>
                  </a:solidFill>
                  <a:latin typeface="Arial" pitchFamily="34" charset="0"/>
                  <a:cs typeface="Arial" pitchFamily="34" charset="0"/>
                </a:rPr>
                <a:t>5’</a:t>
              </a:r>
            </a:p>
          </p:txBody>
        </p:sp>
        <p:sp>
          <p:nvSpPr>
            <p:cNvPr id="78" name="77 CuadroTexto"/>
            <p:cNvSpPr txBox="1"/>
            <p:nvPr/>
          </p:nvSpPr>
          <p:spPr>
            <a:xfrm>
              <a:off x="4067944" y="3368025"/>
              <a:ext cx="3241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sz="1400" b="0" dirty="0">
                  <a:solidFill>
                    <a:prstClr val="black"/>
                  </a:solidFill>
                  <a:latin typeface="Arial" pitchFamily="34" charset="0"/>
                  <a:cs typeface="Arial" pitchFamily="34" charset="0"/>
                </a:rPr>
                <a:t>3’</a:t>
              </a:r>
            </a:p>
          </p:txBody>
        </p:sp>
      </p:grpSp>
      <p:sp>
        <p:nvSpPr>
          <p:cNvPr id="79" name="78 CuadroTexto"/>
          <p:cNvSpPr txBox="1"/>
          <p:nvPr/>
        </p:nvSpPr>
        <p:spPr>
          <a:xfrm>
            <a:off x="422744" y="1143000"/>
            <a:ext cx="3566159" cy="369235"/>
          </a:xfrm>
          <a:prstGeom prst="rect">
            <a:avLst/>
          </a:prstGeom>
          <a:noFill/>
        </p:spPr>
        <p:txBody>
          <a:bodyPr wrap="none" lIns="91340" tIns="45672" rIns="91340" bIns="45672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800" dirty="0">
                <a:solidFill>
                  <a:prstClr val="black"/>
                </a:solidFill>
                <a:latin typeface="Calibri"/>
              </a:rPr>
              <a:t>Wild type </a:t>
            </a:r>
            <a:r>
              <a:rPr lang="en-US" sz="1800" dirty="0" smtClean="0">
                <a:solidFill>
                  <a:prstClr val="black"/>
                </a:solidFill>
                <a:latin typeface="Calibri"/>
              </a:rPr>
              <a:t>strain (common situation)</a:t>
            </a:r>
            <a:endParaRPr lang="en-US" sz="18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0" name="79 Elipse"/>
          <p:cNvSpPr/>
          <p:nvPr/>
        </p:nvSpPr>
        <p:spPr>
          <a:xfrm>
            <a:off x="598647" y="2230055"/>
            <a:ext cx="162064" cy="128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40" tIns="45672" rIns="91340" bIns="45672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en-US" sz="1800" b="0">
              <a:solidFill>
                <a:prstClr val="white"/>
              </a:solidFill>
            </a:endParaRPr>
          </a:p>
        </p:txBody>
      </p:sp>
      <p:cxnSp>
        <p:nvCxnSpPr>
          <p:cNvPr id="81" name="Straight Connector 74"/>
          <p:cNvCxnSpPr/>
          <p:nvPr/>
        </p:nvCxnSpPr>
        <p:spPr>
          <a:xfrm flipV="1">
            <a:off x="3429000" y="2286000"/>
            <a:ext cx="246353" cy="637147"/>
          </a:xfrm>
          <a:prstGeom prst="line">
            <a:avLst/>
          </a:prstGeom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2" name="Picture 3" descr="C:\Users\Usuario\AppData\Local\Microsoft\Windows\Temporary Internet Files\Content.IE5\BRC3PDW5\MC900325662[1].wm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412031">
            <a:off x="3340493" y="2342848"/>
            <a:ext cx="441872" cy="494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3" name="7 Rectángulo redondeado"/>
          <p:cNvSpPr/>
          <p:nvPr/>
        </p:nvSpPr>
        <p:spPr>
          <a:xfrm>
            <a:off x="4891336" y="1511275"/>
            <a:ext cx="4176464" cy="2070125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40" tIns="45672" rIns="91340" bIns="45672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en-US" sz="1800" b="0">
              <a:solidFill>
                <a:prstClr val="white"/>
              </a:solidFill>
            </a:endParaRPr>
          </a:p>
        </p:txBody>
      </p:sp>
      <p:grpSp>
        <p:nvGrpSpPr>
          <p:cNvPr id="84" name="6 Grupo"/>
          <p:cNvGrpSpPr/>
          <p:nvPr/>
        </p:nvGrpSpPr>
        <p:grpSpPr>
          <a:xfrm>
            <a:off x="5095655" y="1770317"/>
            <a:ext cx="3669387" cy="1094485"/>
            <a:chOff x="722686" y="2641250"/>
            <a:chExt cx="3669386" cy="1094486"/>
          </a:xfrm>
        </p:grpSpPr>
        <p:sp>
          <p:nvSpPr>
            <p:cNvPr id="85" name="3 Forma libre"/>
            <p:cNvSpPr/>
            <p:nvPr/>
          </p:nvSpPr>
          <p:spPr>
            <a:xfrm rot="10253461">
              <a:off x="1038687" y="2867487"/>
              <a:ext cx="3036865" cy="868249"/>
            </a:xfrm>
            <a:custGeom>
              <a:avLst/>
              <a:gdLst>
                <a:gd name="connsiteX0" fmla="*/ 0 w 3036865"/>
                <a:gd name="connsiteY0" fmla="*/ 0 h 868249"/>
                <a:gd name="connsiteX1" fmla="*/ 1944210 w 3036865"/>
                <a:gd name="connsiteY1" fmla="*/ 861134 h 868249"/>
                <a:gd name="connsiteX2" fmla="*/ 1988598 w 3036865"/>
                <a:gd name="connsiteY2" fmla="*/ 390618 h 868249"/>
                <a:gd name="connsiteX3" fmla="*/ 2645546 w 3036865"/>
                <a:gd name="connsiteY3" fmla="*/ 44389 h 868249"/>
                <a:gd name="connsiteX4" fmla="*/ 3009530 w 3036865"/>
                <a:gd name="connsiteY4" fmla="*/ 754602 h 868249"/>
                <a:gd name="connsiteX5" fmla="*/ 2982897 w 3036865"/>
                <a:gd name="connsiteY5" fmla="*/ 790113 h 868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36865" h="868249">
                  <a:moveTo>
                    <a:pt x="0" y="0"/>
                  </a:moveTo>
                  <a:cubicBezTo>
                    <a:pt x="806388" y="398015"/>
                    <a:pt x="1612777" y="796031"/>
                    <a:pt x="1944210" y="861134"/>
                  </a:cubicBezTo>
                  <a:cubicBezTo>
                    <a:pt x="2275643" y="926237"/>
                    <a:pt x="1871709" y="526742"/>
                    <a:pt x="1988598" y="390618"/>
                  </a:cubicBezTo>
                  <a:cubicBezTo>
                    <a:pt x="2105487" y="254494"/>
                    <a:pt x="2475391" y="-16275"/>
                    <a:pt x="2645546" y="44389"/>
                  </a:cubicBezTo>
                  <a:cubicBezTo>
                    <a:pt x="2815701" y="105053"/>
                    <a:pt x="2953305" y="630315"/>
                    <a:pt x="3009530" y="754602"/>
                  </a:cubicBezTo>
                  <a:cubicBezTo>
                    <a:pt x="3065755" y="878889"/>
                    <a:pt x="3024326" y="834501"/>
                    <a:pt x="2982897" y="790113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en-US" sz="1800" b="0">
                <a:solidFill>
                  <a:prstClr val="white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86" name="19 CuadroTexto"/>
            <p:cNvSpPr txBox="1"/>
            <p:nvPr/>
          </p:nvSpPr>
          <p:spPr>
            <a:xfrm rot="915438">
              <a:off x="2670371" y="3048353"/>
              <a:ext cx="713657" cy="307777"/>
            </a:xfrm>
            <a:prstGeom prst="rect">
              <a:avLst/>
            </a:prstGeom>
            <a:ln w="31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sz="1400" dirty="0">
                  <a:solidFill>
                    <a:prstClr val="black"/>
                  </a:solidFill>
                  <a:latin typeface="Arial" pitchFamily="34" charset="0"/>
                  <a:cs typeface="Arial" pitchFamily="34" charset="0"/>
                </a:rPr>
                <a:t>UGUA</a:t>
              </a:r>
            </a:p>
          </p:txBody>
        </p:sp>
        <p:sp>
          <p:nvSpPr>
            <p:cNvPr id="87" name="24 CuadroTexto"/>
            <p:cNvSpPr txBox="1"/>
            <p:nvPr/>
          </p:nvSpPr>
          <p:spPr>
            <a:xfrm rot="827881">
              <a:off x="3046159" y="3367500"/>
              <a:ext cx="40588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sz="1200" b="0" dirty="0">
                  <a:solidFill>
                    <a:prstClr val="black"/>
                  </a:solidFill>
                  <a:latin typeface="Arial" pitchFamily="34" charset="0"/>
                  <a:cs typeface="Arial" pitchFamily="34" charset="0"/>
                </a:rPr>
                <a:t>-45</a:t>
              </a:r>
            </a:p>
          </p:txBody>
        </p:sp>
        <p:sp>
          <p:nvSpPr>
            <p:cNvPr id="88" name="5 Elipse"/>
            <p:cNvSpPr/>
            <p:nvPr/>
          </p:nvSpPr>
          <p:spPr>
            <a:xfrm>
              <a:off x="2650462" y="2641250"/>
              <a:ext cx="936104" cy="42771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en-US" sz="1200" b="0" dirty="0">
                <a:solidFill>
                  <a:prstClr val="white"/>
                </a:solidFill>
                <a:latin typeface="Arial" pitchFamily="34" charset="0"/>
                <a:cs typeface="Arial" pitchFamily="34" charset="0"/>
              </a:endParaRP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sz="1200" b="0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rPr>
                <a:t>Rbp35/CFI25</a:t>
              </a:r>
              <a:endParaRPr lang="en-US" b="0" dirty="0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endParaRP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en-US" sz="1200" b="0" dirty="0">
                <a:solidFill>
                  <a:prstClr val="white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89" name="56 CuadroTexto"/>
            <p:cNvSpPr txBox="1"/>
            <p:nvPr/>
          </p:nvSpPr>
          <p:spPr>
            <a:xfrm>
              <a:off x="722686" y="2894464"/>
              <a:ext cx="3241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sz="1400" b="0" dirty="0">
                  <a:solidFill>
                    <a:prstClr val="black"/>
                  </a:solidFill>
                  <a:latin typeface="Arial" pitchFamily="34" charset="0"/>
                  <a:cs typeface="Arial" pitchFamily="34" charset="0"/>
                </a:rPr>
                <a:t>5’</a:t>
              </a:r>
            </a:p>
          </p:txBody>
        </p:sp>
        <p:sp>
          <p:nvSpPr>
            <p:cNvPr id="90" name="62 CuadroTexto"/>
            <p:cNvSpPr txBox="1"/>
            <p:nvPr/>
          </p:nvSpPr>
          <p:spPr>
            <a:xfrm>
              <a:off x="4067944" y="3368025"/>
              <a:ext cx="3241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sz="1400" b="0" dirty="0">
                  <a:solidFill>
                    <a:prstClr val="black"/>
                  </a:solidFill>
                  <a:latin typeface="Arial" pitchFamily="34" charset="0"/>
                  <a:cs typeface="Arial" pitchFamily="34" charset="0"/>
                </a:rPr>
                <a:t>3’</a:t>
              </a:r>
            </a:p>
          </p:txBody>
        </p:sp>
      </p:grpSp>
      <p:sp>
        <p:nvSpPr>
          <p:cNvPr id="91" name="1 CuadroTexto"/>
          <p:cNvSpPr txBox="1"/>
          <p:nvPr/>
        </p:nvSpPr>
        <p:spPr>
          <a:xfrm>
            <a:off x="5134568" y="1141933"/>
            <a:ext cx="3983902" cy="369235"/>
          </a:xfrm>
          <a:prstGeom prst="rect">
            <a:avLst/>
          </a:prstGeom>
          <a:noFill/>
        </p:spPr>
        <p:txBody>
          <a:bodyPr wrap="none" lIns="91340" tIns="45672" rIns="91340" bIns="45672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800" dirty="0">
                <a:solidFill>
                  <a:prstClr val="black"/>
                </a:solidFill>
                <a:latin typeface="Calibri"/>
              </a:rPr>
              <a:t>Wild type </a:t>
            </a:r>
            <a:r>
              <a:rPr lang="en-US" sz="1800" dirty="0" smtClean="0">
                <a:solidFill>
                  <a:prstClr val="black"/>
                </a:solidFill>
                <a:latin typeface="Calibri"/>
              </a:rPr>
              <a:t>strain (alternative poly(A) site)</a:t>
            </a:r>
            <a:endParaRPr lang="en-US" sz="18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2" name="10 Elipse"/>
          <p:cNvSpPr/>
          <p:nvPr/>
        </p:nvSpPr>
        <p:spPr>
          <a:xfrm>
            <a:off x="5310471" y="2228988"/>
            <a:ext cx="162064" cy="128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40" tIns="45672" rIns="91340" bIns="45672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en-US" sz="1800" b="0">
              <a:solidFill>
                <a:prstClr val="white"/>
              </a:solidFill>
            </a:endParaRPr>
          </a:p>
        </p:txBody>
      </p:sp>
      <p:cxnSp>
        <p:nvCxnSpPr>
          <p:cNvPr id="93" name="25 Conector recto de flecha"/>
          <p:cNvCxnSpPr>
            <a:stCxn id="94" idx="0"/>
          </p:cNvCxnSpPr>
          <p:nvPr/>
        </p:nvCxnSpPr>
        <p:spPr>
          <a:xfrm flipV="1">
            <a:off x="7709045" y="2923147"/>
            <a:ext cx="143140" cy="107147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8 CuadroTexto"/>
          <p:cNvSpPr txBox="1"/>
          <p:nvPr/>
        </p:nvSpPr>
        <p:spPr>
          <a:xfrm>
            <a:off x="6883690" y="3994617"/>
            <a:ext cx="1650710" cy="7386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400" b="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Poly(A) </a:t>
            </a:r>
            <a:r>
              <a:rPr lang="en-US" sz="1400" b="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site “occluded” by RBP35</a:t>
            </a:r>
            <a:endParaRPr lang="en-US" sz="1400" b="0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95" name="Straight Connector 74"/>
          <p:cNvCxnSpPr/>
          <p:nvPr/>
        </p:nvCxnSpPr>
        <p:spPr>
          <a:xfrm flipV="1">
            <a:off x="7874083" y="2252917"/>
            <a:ext cx="203117" cy="56648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74"/>
          <p:cNvCxnSpPr/>
          <p:nvPr/>
        </p:nvCxnSpPr>
        <p:spPr>
          <a:xfrm flipV="1">
            <a:off x="8171380" y="2284530"/>
            <a:ext cx="246353" cy="637147"/>
          </a:xfrm>
          <a:prstGeom prst="line">
            <a:avLst/>
          </a:prstGeom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7" name="Picture 3" descr="C:\Users\Usuario\AppData\Local\Microsoft\Windows\Temporary Internet Files\Content.IE5\BRC3PDW5\MC900325662[1].wm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412031">
            <a:off x="8082873" y="2341378"/>
            <a:ext cx="441872" cy="494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3614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7 Rectángulo redondeado"/>
          <p:cNvSpPr/>
          <p:nvPr/>
        </p:nvSpPr>
        <p:spPr>
          <a:xfrm>
            <a:off x="179512" y="1512342"/>
            <a:ext cx="4176464" cy="2070125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40" tIns="45672" rIns="91340" bIns="45672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en-US" sz="1800" b="0">
              <a:solidFill>
                <a:prstClr val="white"/>
              </a:solidFill>
            </a:endParaRPr>
          </a:p>
        </p:txBody>
      </p:sp>
      <p:sp>
        <p:nvSpPr>
          <p:cNvPr id="54" name="53 CuadroTexto"/>
          <p:cNvSpPr txBox="1"/>
          <p:nvPr/>
        </p:nvSpPr>
        <p:spPr>
          <a:xfrm>
            <a:off x="15761" y="14738"/>
            <a:ext cx="9102843" cy="830900"/>
          </a:xfrm>
          <a:prstGeom prst="rect">
            <a:avLst/>
          </a:prstGeom>
          <a:noFill/>
          <a:ln w="9525">
            <a:solidFill>
              <a:srgbClr val="BBE0E3"/>
            </a:solidFill>
            <a:miter lim="800000"/>
            <a:headEnd/>
            <a:tailEnd/>
          </a:ln>
        </p:spPr>
        <p:txBody>
          <a:bodyPr wrap="square" lIns="91340" tIns="45672" rIns="91340" bIns="45672">
            <a:spAutoFit/>
          </a:bodyPr>
          <a:lstStyle>
            <a:defPPr>
              <a:defRPr lang="en-GB"/>
            </a:defPPr>
            <a:lvl1pPr fontAlgn="auto">
              <a:spcBef>
                <a:spcPts val="0"/>
              </a:spcBef>
              <a:spcAft>
                <a:spcPts val="0"/>
              </a:spcAft>
              <a:buFontTx/>
              <a:buNone/>
              <a:defRPr sz="2400" kern="0">
                <a:solidFill>
                  <a:srgbClr val="FFFFFF"/>
                </a:solidFill>
                <a:latin typeface="Comic Sans MS" pitchFamily="66" charset="0"/>
              </a:defRPr>
            </a:lvl1pPr>
          </a:lstStyle>
          <a:p>
            <a:pPr algn="ctr"/>
            <a:r>
              <a:rPr lang="en-US" dirty="0">
                <a:solidFill>
                  <a:schemeClr val="tx1"/>
                </a:solidFill>
                <a:latin typeface="+mn-lt"/>
              </a:rPr>
              <a:t>The recognition of a proper </a:t>
            </a:r>
            <a:r>
              <a:rPr lang="en-US" dirty="0" smtClean="0">
                <a:solidFill>
                  <a:schemeClr val="tx1"/>
                </a:solidFill>
                <a:latin typeface="+mn-lt"/>
              </a:rPr>
              <a:t>UGUA </a:t>
            </a:r>
            <a:r>
              <a:rPr lang="en-US" dirty="0">
                <a:solidFill>
                  <a:schemeClr val="tx1"/>
                </a:solidFill>
                <a:latin typeface="+mn-lt"/>
              </a:rPr>
              <a:t>motif by </a:t>
            </a:r>
            <a:r>
              <a:rPr lang="en-US" dirty="0" smtClean="0">
                <a:solidFill>
                  <a:schemeClr val="tx1"/>
                </a:solidFill>
                <a:latin typeface="+mn-lt"/>
              </a:rPr>
              <a:t>Rbp35 is </a:t>
            </a:r>
            <a:r>
              <a:rPr lang="en-US" dirty="0">
                <a:solidFill>
                  <a:schemeClr val="tx1"/>
                </a:solidFill>
                <a:latin typeface="+mn-lt"/>
              </a:rPr>
              <a:t>essential for the cleavage reaction. </a:t>
            </a:r>
          </a:p>
        </p:txBody>
      </p:sp>
      <p:grpSp>
        <p:nvGrpSpPr>
          <p:cNvPr id="3" name="6 Grupo"/>
          <p:cNvGrpSpPr/>
          <p:nvPr/>
        </p:nvGrpSpPr>
        <p:grpSpPr>
          <a:xfrm>
            <a:off x="383831" y="1771385"/>
            <a:ext cx="3790615" cy="1441085"/>
            <a:chOff x="722686" y="2641250"/>
            <a:chExt cx="3790614" cy="1441086"/>
          </a:xfrm>
        </p:grpSpPr>
        <p:sp>
          <p:nvSpPr>
            <p:cNvPr id="4" name="3 Forma libre"/>
            <p:cNvSpPr/>
            <p:nvPr/>
          </p:nvSpPr>
          <p:spPr>
            <a:xfrm rot="10253461">
              <a:off x="1038687" y="2867487"/>
              <a:ext cx="3036865" cy="868249"/>
            </a:xfrm>
            <a:custGeom>
              <a:avLst/>
              <a:gdLst>
                <a:gd name="connsiteX0" fmla="*/ 0 w 3036865"/>
                <a:gd name="connsiteY0" fmla="*/ 0 h 868249"/>
                <a:gd name="connsiteX1" fmla="*/ 1944210 w 3036865"/>
                <a:gd name="connsiteY1" fmla="*/ 861134 h 868249"/>
                <a:gd name="connsiteX2" fmla="*/ 1988598 w 3036865"/>
                <a:gd name="connsiteY2" fmla="*/ 390618 h 868249"/>
                <a:gd name="connsiteX3" fmla="*/ 2645546 w 3036865"/>
                <a:gd name="connsiteY3" fmla="*/ 44389 h 868249"/>
                <a:gd name="connsiteX4" fmla="*/ 3009530 w 3036865"/>
                <a:gd name="connsiteY4" fmla="*/ 754602 h 868249"/>
                <a:gd name="connsiteX5" fmla="*/ 2982897 w 3036865"/>
                <a:gd name="connsiteY5" fmla="*/ 790113 h 868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36865" h="868249">
                  <a:moveTo>
                    <a:pt x="0" y="0"/>
                  </a:moveTo>
                  <a:cubicBezTo>
                    <a:pt x="806388" y="398015"/>
                    <a:pt x="1612777" y="796031"/>
                    <a:pt x="1944210" y="861134"/>
                  </a:cubicBezTo>
                  <a:cubicBezTo>
                    <a:pt x="2275643" y="926237"/>
                    <a:pt x="1871709" y="526742"/>
                    <a:pt x="1988598" y="390618"/>
                  </a:cubicBezTo>
                  <a:cubicBezTo>
                    <a:pt x="2105487" y="254494"/>
                    <a:pt x="2475391" y="-16275"/>
                    <a:pt x="2645546" y="44389"/>
                  </a:cubicBezTo>
                  <a:cubicBezTo>
                    <a:pt x="2815701" y="105053"/>
                    <a:pt x="2953305" y="630315"/>
                    <a:pt x="3009530" y="754602"/>
                  </a:cubicBezTo>
                  <a:cubicBezTo>
                    <a:pt x="3065755" y="878889"/>
                    <a:pt x="3024326" y="834501"/>
                    <a:pt x="2982897" y="790113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en-US" sz="1800" b="0">
                <a:solidFill>
                  <a:prstClr val="white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9" name="8 CuadroTexto"/>
            <p:cNvSpPr txBox="1"/>
            <p:nvPr/>
          </p:nvSpPr>
          <p:spPr>
            <a:xfrm>
              <a:off x="3411716" y="3774559"/>
              <a:ext cx="110158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sz="1400" b="0" dirty="0">
                  <a:solidFill>
                    <a:prstClr val="black"/>
                  </a:solidFill>
                  <a:latin typeface="Arial" pitchFamily="34" charset="0"/>
                  <a:cs typeface="Arial" pitchFamily="34" charset="0"/>
                </a:rPr>
                <a:t>Poly(A) site</a:t>
              </a:r>
            </a:p>
          </p:txBody>
        </p:sp>
        <p:sp>
          <p:nvSpPr>
            <p:cNvPr id="20" name="19 CuadroTexto"/>
            <p:cNvSpPr txBox="1"/>
            <p:nvPr/>
          </p:nvSpPr>
          <p:spPr>
            <a:xfrm rot="915438">
              <a:off x="2670371" y="3048353"/>
              <a:ext cx="713657" cy="307777"/>
            </a:xfrm>
            <a:prstGeom prst="rect">
              <a:avLst/>
            </a:prstGeom>
            <a:ln w="31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sz="1400" dirty="0">
                  <a:solidFill>
                    <a:prstClr val="black"/>
                  </a:solidFill>
                  <a:latin typeface="Arial" pitchFamily="34" charset="0"/>
                  <a:cs typeface="Arial" pitchFamily="34" charset="0"/>
                </a:rPr>
                <a:t>UGUA</a:t>
              </a:r>
            </a:p>
          </p:txBody>
        </p:sp>
        <p:sp>
          <p:nvSpPr>
            <p:cNvPr id="25" name="24 CuadroTexto"/>
            <p:cNvSpPr txBox="1"/>
            <p:nvPr/>
          </p:nvSpPr>
          <p:spPr>
            <a:xfrm rot="827881">
              <a:off x="3046159" y="3367500"/>
              <a:ext cx="40588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sz="1200" b="0" dirty="0">
                  <a:solidFill>
                    <a:prstClr val="black"/>
                  </a:solidFill>
                  <a:latin typeface="Arial" pitchFamily="34" charset="0"/>
                  <a:cs typeface="Arial" pitchFamily="34" charset="0"/>
                </a:rPr>
                <a:t>-45</a:t>
              </a:r>
            </a:p>
          </p:txBody>
        </p:sp>
        <p:sp>
          <p:nvSpPr>
            <p:cNvPr id="6" name="5 Elipse"/>
            <p:cNvSpPr/>
            <p:nvPr/>
          </p:nvSpPr>
          <p:spPr>
            <a:xfrm>
              <a:off x="2650462" y="2641250"/>
              <a:ext cx="936104" cy="42771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en-US" sz="1200" b="0" dirty="0">
                <a:solidFill>
                  <a:prstClr val="white"/>
                </a:solidFill>
                <a:latin typeface="Arial" pitchFamily="34" charset="0"/>
                <a:cs typeface="Arial" pitchFamily="34" charset="0"/>
              </a:endParaRP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sz="1200" b="0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rPr>
                <a:t>Rbp35/CFI25</a:t>
              </a:r>
              <a:endParaRPr lang="en-US" b="0" dirty="0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endParaRP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en-US" sz="1200" b="0" dirty="0">
                <a:solidFill>
                  <a:prstClr val="white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7" name="56 CuadroTexto"/>
            <p:cNvSpPr txBox="1"/>
            <p:nvPr/>
          </p:nvSpPr>
          <p:spPr>
            <a:xfrm>
              <a:off x="722686" y="2894464"/>
              <a:ext cx="3241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sz="1400" b="0" dirty="0">
                  <a:solidFill>
                    <a:prstClr val="black"/>
                  </a:solidFill>
                  <a:latin typeface="Arial" pitchFamily="34" charset="0"/>
                  <a:cs typeface="Arial" pitchFamily="34" charset="0"/>
                </a:rPr>
                <a:t>5’</a:t>
              </a:r>
            </a:p>
          </p:txBody>
        </p:sp>
        <p:sp>
          <p:nvSpPr>
            <p:cNvPr id="63" name="62 CuadroTexto"/>
            <p:cNvSpPr txBox="1"/>
            <p:nvPr/>
          </p:nvSpPr>
          <p:spPr>
            <a:xfrm>
              <a:off x="4067944" y="3368025"/>
              <a:ext cx="3241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sz="1400" b="0" dirty="0">
                  <a:solidFill>
                    <a:prstClr val="black"/>
                  </a:solidFill>
                  <a:latin typeface="Arial" pitchFamily="34" charset="0"/>
                  <a:cs typeface="Arial" pitchFamily="34" charset="0"/>
                </a:rPr>
                <a:t>3’</a:t>
              </a:r>
            </a:p>
          </p:txBody>
        </p:sp>
      </p:grpSp>
      <p:sp>
        <p:nvSpPr>
          <p:cNvPr id="2" name="1 CuadroTexto"/>
          <p:cNvSpPr txBox="1"/>
          <p:nvPr/>
        </p:nvSpPr>
        <p:spPr>
          <a:xfrm>
            <a:off x="422744" y="1143000"/>
            <a:ext cx="3566159" cy="369235"/>
          </a:xfrm>
          <a:prstGeom prst="rect">
            <a:avLst/>
          </a:prstGeom>
          <a:noFill/>
        </p:spPr>
        <p:txBody>
          <a:bodyPr wrap="none" lIns="91340" tIns="45672" rIns="91340" bIns="45672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800" dirty="0">
                <a:solidFill>
                  <a:prstClr val="black"/>
                </a:solidFill>
                <a:latin typeface="Calibri"/>
              </a:rPr>
              <a:t>Wild type </a:t>
            </a:r>
            <a:r>
              <a:rPr lang="en-US" sz="1800" dirty="0" smtClean="0">
                <a:solidFill>
                  <a:prstClr val="black"/>
                </a:solidFill>
                <a:latin typeface="Calibri"/>
              </a:rPr>
              <a:t>strain (common situation)</a:t>
            </a:r>
            <a:endParaRPr lang="en-US" sz="18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10 Elipse"/>
          <p:cNvSpPr/>
          <p:nvPr/>
        </p:nvSpPr>
        <p:spPr>
          <a:xfrm>
            <a:off x="598647" y="2230055"/>
            <a:ext cx="162064" cy="128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40" tIns="45672" rIns="91340" bIns="45672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en-US" sz="1800" b="0">
              <a:solidFill>
                <a:prstClr val="white"/>
              </a:solidFill>
            </a:endParaRPr>
          </a:p>
        </p:txBody>
      </p:sp>
      <p:sp>
        <p:nvSpPr>
          <p:cNvPr id="50" name="7 Rectángulo redondeado"/>
          <p:cNvSpPr/>
          <p:nvPr/>
        </p:nvSpPr>
        <p:spPr>
          <a:xfrm>
            <a:off x="4891336" y="1511275"/>
            <a:ext cx="4176464" cy="2070125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40" tIns="45672" rIns="91340" bIns="45672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en-US" sz="1800" b="0">
              <a:solidFill>
                <a:prstClr val="white"/>
              </a:solidFill>
            </a:endParaRPr>
          </a:p>
        </p:txBody>
      </p:sp>
      <p:grpSp>
        <p:nvGrpSpPr>
          <p:cNvPr id="52" name="6 Grupo"/>
          <p:cNvGrpSpPr/>
          <p:nvPr/>
        </p:nvGrpSpPr>
        <p:grpSpPr>
          <a:xfrm>
            <a:off x="5095655" y="1770317"/>
            <a:ext cx="3669387" cy="1094485"/>
            <a:chOff x="722686" y="2641250"/>
            <a:chExt cx="3669386" cy="1094486"/>
          </a:xfrm>
        </p:grpSpPr>
        <p:sp>
          <p:nvSpPr>
            <p:cNvPr id="55" name="3 Forma libre"/>
            <p:cNvSpPr/>
            <p:nvPr/>
          </p:nvSpPr>
          <p:spPr>
            <a:xfrm rot="10253461">
              <a:off x="1038687" y="2867487"/>
              <a:ext cx="3036865" cy="868249"/>
            </a:xfrm>
            <a:custGeom>
              <a:avLst/>
              <a:gdLst>
                <a:gd name="connsiteX0" fmla="*/ 0 w 3036865"/>
                <a:gd name="connsiteY0" fmla="*/ 0 h 868249"/>
                <a:gd name="connsiteX1" fmla="*/ 1944210 w 3036865"/>
                <a:gd name="connsiteY1" fmla="*/ 861134 h 868249"/>
                <a:gd name="connsiteX2" fmla="*/ 1988598 w 3036865"/>
                <a:gd name="connsiteY2" fmla="*/ 390618 h 868249"/>
                <a:gd name="connsiteX3" fmla="*/ 2645546 w 3036865"/>
                <a:gd name="connsiteY3" fmla="*/ 44389 h 868249"/>
                <a:gd name="connsiteX4" fmla="*/ 3009530 w 3036865"/>
                <a:gd name="connsiteY4" fmla="*/ 754602 h 868249"/>
                <a:gd name="connsiteX5" fmla="*/ 2982897 w 3036865"/>
                <a:gd name="connsiteY5" fmla="*/ 790113 h 868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36865" h="868249">
                  <a:moveTo>
                    <a:pt x="0" y="0"/>
                  </a:moveTo>
                  <a:cubicBezTo>
                    <a:pt x="806388" y="398015"/>
                    <a:pt x="1612777" y="796031"/>
                    <a:pt x="1944210" y="861134"/>
                  </a:cubicBezTo>
                  <a:cubicBezTo>
                    <a:pt x="2275643" y="926237"/>
                    <a:pt x="1871709" y="526742"/>
                    <a:pt x="1988598" y="390618"/>
                  </a:cubicBezTo>
                  <a:cubicBezTo>
                    <a:pt x="2105487" y="254494"/>
                    <a:pt x="2475391" y="-16275"/>
                    <a:pt x="2645546" y="44389"/>
                  </a:cubicBezTo>
                  <a:cubicBezTo>
                    <a:pt x="2815701" y="105053"/>
                    <a:pt x="2953305" y="630315"/>
                    <a:pt x="3009530" y="754602"/>
                  </a:cubicBezTo>
                  <a:cubicBezTo>
                    <a:pt x="3065755" y="878889"/>
                    <a:pt x="3024326" y="834501"/>
                    <a:pt x="2982897" y="790113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en-US" sz="1800" b="0">
                <a:solidFill>
                  <a:prstClr val="white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0" name="19 CuadroTexto"/>
            <p:cNvSpPr txBox="1"/>
            <p:nvPr/>
          </p:nvSpPr>
          <p:spPr>
            <a:xfrm rot="915438">
              <a:off x="2670371" y="3048353"/>
              <a:ext cx="713657" cy="307777"/>
            </a:xfrm>
            <a:prstGeom prst="rect">
              <a:avLst/>
            </a:prstGeom>
            <a:ln w="31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sz="1400" dirty="0">
                  <a:solidFill>
                    <a:prstClr val="black"/>
                  </a:solidFill>
                  <a:latin typeface="Arial" pitchFamily="34" charset="0"/>
                  <a:cs typeface="Arial" pitchFamily="34" charset="0"/>
                </a:rPr>
                <a:t>UGUA</a:t>
              </a:r>
            </a:p>
          </p:txBody>
        </p:sp>
        <p:sp>
          <p:nvSpPr>
            <p:cNvPr id="61" name="24 CuadroTexto"/>
            <p:cNvSpPr txBox="1"/>
            <p:nvPr/>
          </p:nvSpPr>
          <p:spPr>
            <a:xfrm rot="827881">
              <a:off x="3046159" y="3367500"/>
              <a:ext cx="40588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sz="1200" b="0" dirty="0">
                  <a:solidFill>
                    <a:prstClr val="black"/>
                  </a:solidFill>
                  <a:latin typeface="Arial" pitchFamily="34" charset="0"/>
                  <a:cs typeface="Arial" pitchFamily="34" charset="0"/>
                </a:rPr>
                <a:t>-45</a:t>
              </a:r>
            </a:p>
          </p:txBody>
        </p:sp>
        <p:sp>
          <p:nvSpPr>
            <p:cNvPr id="64" name="5 Elipse"/>
            <p:cNvSpPr/>
            <p:nvPr/>
          </p:nvSpPr>
          <p:spPr>
            <a:xfrm>
              <a:off x="2650462" y="2641250"/>
              <a:ext cx="936104" cy="42771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en-US" sz="1200" b="0" dirty="0">
                <a:solidFill>
                  <a:prstClr val="white"/>
                </a:solidFill>
                <a:latin typeface="Arial" pitchFamily="34" charset="0"/>
                <a:cs typeface="Arial" pitchFamily="34" charset="0"/>
              </a:endParaRP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sz="1200" b="0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rPr>
                <a:t>Rbp35/CFI25</a:t>
              </a:r>
              <a:endParaRPr lang="en-US" b="0" dirty="0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endParaRP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en-US" sz="1200" b="0" dirty="0">
                <a:solidFill>
                  <a:prstClr val="white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5" name="56 CuadroTexto"/>
            <p:cNvSpPr txBox="1"/>
            <p:nvPr/>
          </p:nvSpPr>
          <p:spPr>
            <a:xfrm>
              <a:off x="722686" y="2894464"/>
              <a:ext cx="3241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sz="1400" b="0" dirty="0">
                  <a:solidFill>
                    <a:prstClr val="black"/>
                  </a:solidFill>
                  <a:latin typeface="Arial" pitchFamily="34" charset="0"/>
                  <a:cs typeface="Arial" pitchFamily="34" charset="0"/>
                </a:rPr>
                <a:t>5’</a:t>
              </a:r>
            </a:p>
          </p:txBody>
        </p:sp>
        <p:sp>
          <p:nvSpPr>
            <p:cNvPr id="66" name="62 CuadroTexto"/>
            <p:cNvSpPr txBox="1"/>
            <p:nvPr/>
          </p:nvSpPr>
          <p:spPr>
            <a:xfrm>
              <a:off x="4067944" y="3368025"/>
              <a:ext cx="3241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sz="1400" b="0" dirty="0">
                  <a:solidFill>
                    <a:prstClr val="black"/>
                  </a:solidFill>
                  <a:latin typeface="Arial" pitchFamily="34" charset="0"/>
                  <a:cs typeface="Arial" pitchFamily="34" charset="0"/>
                </a:rPr>
                <a:t>3’</a:t>
              </a:r>
            </a:p>
          </p:txBody>
        </p:sp>
      </p:grpSp>
      <p:sp>
        <p:nvSpPr>
          <p:cNvPr id="67" name="1 CuadroTexto"/>
          <p:cNvSpPr txBox="1"/>
          <p:nvPr/>
        </p:nvSpPr>
        <p:spPr>
          <a:xfrm>
            <a:off x="5134568" y="1141933"/>
            <a:ext cx="3983902" cy="369235"/>
          </a:xfrm>
          <a:prstGeom prst="rect">
            <a:avLst/>
          </a:prstGeom>
          <a:noFill/>
        </p:spPr>
        <p:txBody>
          <a:bodyPr wrap="none" lIns="91340" tIns="45672" rIns="91340" bIns="45672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800" dirty="0">
                <a:solidFill>
                  <a:prstClr val="black"/>
                </a:solidFill>
                <a:latin typeface="Calibri"/>
              </a:rPr>
              <a:t>Wild type </a:t>
            </a:r>
            <a:r>
              <a:rPr lang="en-US" sz="1800" dirty="0" smtClean="0">
                <a:solidFill>
                  <a:prstClr val="black"/>
                </a:solidFill>
                <a:latin typeface="Calibri"/>
              </a:rPr>
              <a:t>strain (alternative poly(A) site)</a:t>
            </a:r>
            <a:endParaRPr lang="en-US" sz="18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4" name="10 Elipse"/>
          <p:cNvSpPr/>
          <p:nvPr/>
        </p:nvSpPr>
        <p:spPr>
          <a:xfrm>
            <a:off x="5310471" y="2228988"/>
            <a:ext cx="162064" cy="128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40" tIns="45672" rIns="91340" bIns="45672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en-US" sz="1800" b="0">
              <a:solidFill>
                <a:prstClr val="white"/>
              </a:solidFill>
            </a:endParaRPr>
          </a:p>
        </p:txBody>
      </p:sp>
      <p:cxnSp>
        <p:nvCxnSpPr>
          <p:cNvPr id="76" name="25 Conector recto de flecha"/>
          <p:cNvCxnSpPr>
            <a:stCxn id="77" idx="0"/>
          </p:cNvCxnSpPr>
          <p:nvPr/>
        </p:nvCxnSpPr>
        <p:spPr>
          <a:xfrm flipV="1">
            <a:off x="7709045" y="2923147"/>
            <a:ext cx="143140" cy="107147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8 CuadroTexto"/>
          <p:cNvSpPr txBox="1"/>
          <p:nvPr/>
        </p:nvSpPr>
        <p:spPr>
          <a:xfrm>
            <a:off x="6883690" y="3994617"/>
            <a:ext cx="1650710" cy="7386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400" b="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Poly(A) </a:t>
            </a:r>
            <a:r>
              <a:rPr lang="en-US" sz="1400" b="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site “occluded” by RBP35</a:t>
            </a:r>
            <a:endParaRPr lang="en-US" sz="1400" b="0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4" name="7 Rectángulo redondeado"/>
          <p:cNvSpPr/>
          <p:nvPr/>
        </p:nvSpPr>
        <p:spPr>
          <a:xfrm>
            <a:off x="2175487" y="4179342"/>
            <a:ext cx="4176464" cy="2070125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40" tIns="45672" rIns="91340" bIns="45672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en-US" sz="1800" b="0">
              <a:solidFill>
                <a:prstClr val="white"/>
              </a:solidFill>
            </a:endParaRPr>
          </a:p>
        </p:txBody>
      </p:sp>
      <p:grpSp>
        <p:nvGrpSpPr>
          <p:cNvPr id="95" name="6 Grupo"/>
          <p:cNvGrpSpPr/>
          <p:nvPr/>
        </p:nvGrpSpPr>
        <p:grpSpPr>
          <a:xfrm>
            <a:off x="2379806" y="4438384"/>
            <a:ext cx="3669387" cy="1094485"/>
            <a:chOff x="722686" y="2641250"/>
            <a:chExt cx="3669386" cy="1094486"/>
          </a:xfrm>
        </p:grpSpPr>
        <p:sp>
          <p:nvSpPr>
            <p:cNvPr id="96" name="3 Forma libre"/>
            <p:cNvSpPr/>
            <p:nvPr/>
          </p:nvSpPr>
          <p:spPr>
            <a:xfrm rot="10253461">
              <a:off x="1038687" y="2867487"/>
              <a:ext cx="3036865" cy="868249"/>
            </a:xfrm>
            <a:custGeom>
              <a:avLst/>
              <a:gdLst>
                <a:gd name="connsiteX0" fmla="*/ 0 w 3036865"/>
                <a:gd name="connsiteY0" fmla="*/ 0 h 868249"/>
                <a:gd name="connsiteX1" fmla="*/ 1944210 w 3036865"/>
                <a:gd name="connsiteY1" fmla="*/ 861134 h 868249"/>
                <a:gd name="connsiteX2" fmla="*/ 1988598 w 3036865"/>
                <a:gd name="connsiteY2" fmla="*/ 390618 h 868249"/>
                <a:gd name="connsiteX3" fmla="*/ 2645546 w 3036865"/>
                <a:gd name="connsiteY3" fmla="*/ 44389 h 868249"/>
                <a:gd name="connsiteX4" fmla="*/ 3009530 w 3036865"/>
                <a:gd name="connsiteY4" fmla="*/ 754602 h 868249"/>
                <a:gd name="connsiteX5" fmla="*/ 2982897 w 3036865"/>
                <a:gd name="connsiteY5" fmla="*/ 790113 h 868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36865" h="868249">
                  <a:moveTo>
                    <a:pt x="0" y="0"/>
                  </a:moveTo>
                  <a:cubicBezTo>
                    <a:pt x="806388" y="398015"/>
                    <a:pt x="1612777" y="796031"/>
                    <a:pt x="1944210" y="861134"/>
                  </a:cubicBezTo>
                  <a:cubicBezTo>
                    <a:pt x="2275643" y="926237"/>
                    <a:pt x="1871709" y="526742"/>
                    <a:pt x="1988598" y="390618"/>
                  </a:cubicBezTo>
                  <a:cubicBezTo>
                    <a:pt x="2105487" y="254494"/>
                    <a:pt x="2475391" y="-16275"/>
                    <a:pt x="2645546" y="44389"/>
                  </a:cubicBezTo>
                  <a:cubicBezTo>
                    <a:pt x="2815701" y="105053"/>
                    <a:pt x="2953305" y="630315"/>
                    <a:pt x="3009530" y="754602"/>
                  </a:cubicBezTo>
                  <a:cubicBezTo>
                    <a:pt x="3065755" y="878889"/>
                    <a:pt x="3024326" y="834501"/>
                    <a:pt x="2982897" y="790113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en-US" sz="1800" b="0">
                <a:solidFill>
                  <a:prstClr val="white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98" name="19 CuadroTexto"/>
            <p:cNvSpPr txBox="1"/>
            <p:nvPr/>
          </p:nvSpPr>
          <p:spPr>
            <a:xfrm rot="915438">
              <a:off x="2670371" y="3048353"/>
              <a:ext cx="713657" cy="307777"/>
            </a:xfrm>
            <a:prstGeom prst="rect">
              <a:avLst/>
            </a:prstGeom>
            <a:ln w="31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sz="1400" dirty="0">
                  <a:solidFill>
                    <a:prstClr val="black"/>
                  </a:solidFill>
                  <a:latin typeface="Arial" pitchFamily="34" charset="0"/>
                  <a:cs typeface="Arial" pitchFamily="34" charset="0"/>
                </a:rPr>
                <a:t>UGUA</a:t>
              </a:r>
            </a:p>
          </p:txBody>
        </p:sp>
        <p:sp>
          <p:nvSpPr>
            <p:cNvPr id="99" name="24 CuadroTexto"/>
            <p:cNvSpPr txBox="1"/>
            <p:nvPr/>
          </p:nvSpPr>
          <p:spPr>
            <a:xfrm rot="827881">
              <a:off x="3046159" y="3367500"/>
              <a:ext cx="40588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sz="1200" b="0" dirty="0">
                  <a:solidFill>
                    <a:prstClr val="black"/>
                  </a:solidFill>
                  <a:latin typeface="Arial" pitchFamily="34" charset="0"/>
                  <a:cs typeface="Arial" pitchFamily="34" charset="0"/>
                </a:rPr>
                <a:t>-45</a:t>
              </a:r>
            </a:p>
          </p:txBody>
        </p:sp>
        <p:sp>
          <p:nvSpPr>
            <p:cNvPr id="101" name="5 Elipse"/>
            <p:cNvSpPr/>
            <p:nvPr/>
          </p:nvSpPr>
          <p:spPr>
            <a:xfrm>
              <a:off x="2650462" y="2641250"/>
              <a:ext cx="936104" cy="42771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en-US" sz="1200" b="0" dirty="0">
                <a:solidFill>
                  <a:prstClr val="white"/>
                </a:solidFill>
                <a:latin typeface="Arial" pitchFamily="34" charset="0"/>
                <a:cs typeface="Arial" pitchFamily="34" charset="0"/>
              </a:endParaRP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sz="1200" b="0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rPr>
                <a:t>Rbp35/CFI25</a:t>
              </a:r>
              <a:endParaRPr lang="en-US" b="0" dirty="0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endParaRP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en-US" sz="1200" b="0" dirty="0">
                <a:solidFill>
                  <a:prstClr val="white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2" name="56 CuadroTexto"/>
            <p:cNvSpPr txBox="1"/>
            <p:nvPr/>
          </p:nvSpPr>
          <p:spPr>
            <a:xfrm>
              <a:off x="722686" y="2894464"/>
              <a:ext cx="3241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sz="1400" b="0" dirty="0">
                  <a:solidFill>
                    <a:prstClr val="black"/>
                  </a:solidFill>
                  <a:latin typeface="Arial" pitchFamily="34" charset="0"/>
                  <a:cs typeface="Arial" pitchFamily="34" charset="0"/>
                </a:rPr>
                <a:t>5’</a:t>
              </a:r>
            </a:p>
          </p:txBody>
        </p:sp>
        <p:sp>
          <p:nvSpPr>
            <p:cNvPr id="103" name="62 CuadroTexto"/>
            <p:cNvSpPr txBox="1"/>
            <p:nvPr/>
          </p:nvSpPr>
          <p:spPr>
            <a:xfrm>
              <a:off x="4067944" y="3368025"/>
              <a:ext cx="3241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sz="1400" b="0" dirty="0">
                  <a:solidFill>
                    <a:prstClr val="black"/>
                  </a:solidFill>
                  <a:latin typeface="Arial" pitchFamily="34" charset="0"/>
                  <a:cs typeface="Arial" pitchFamily="34" charset="0"/>
                </a:rPr>
                <a:t>3’</a:t>
              </a:r>
            </a:p>
          </p:txBody>
        </p:sp>
      </p:grpSp>
      <p:sp>
        <p:nvSpPr>
          <p:cNvPr id="104" name="1 CuadroTexto"/>
          <p:cNvSpPr txBox="1"/>
          <p:nvPr/>
        </p:nvSpPr>
        <p:spPr>
          <a:xfrm>
            <a:off x="3755079" y="3810000"/>
            <a:ext cx="1274121" cy="369235"/>
          </a:xfrm>
          <a:prstGeom prst="rect">
            <a:avLst/>
          </a:prstGeom>
          <a:noFill/>
        </p:spPr>
        <p:txBody>
          <a:bodyPr wrap="none" lIns="91340" tIns="45672" rIns="91340" bIns="45672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800" dirty="0" smtClean="0">
                <a:solidFill>
                  <a:prstClr val="black"/>
                </a:solidFill>
                <a:latin typeface="Calibri"/>
              </a:rPr>
              <a:t>The mutant</a:t>
            </a:r>
            <a:endParaRPr lang="en-US" sz="18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5" name="10 Elipse"/>
          <p:cNvSpPr/>
          <p:nvPr/>
        </p:nvSpPr>
        <p:spPr>
          <a:xfrm>
            <a:off x="2594622" y="4897055"/>
            <a:ext cx="162064" cy="128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40" tIns="45672" rIns="91340" bIns="45672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en-US" sz="1800" b="0">
              <a:solidFill>
                <a:prstClr val="white"/>
              </a:solidFill>
            </a:endParaRPr>
          </a:p>
        </p:txBody>
      </p:sp>
      <p:cxnSp>
        <p:nvCxnSpPr>
          <p:cNvPr id="107" name="25 Conector recto de flecha"/>
          <p:cNvCxnSpPr/>
          <p:nvPr/>
        </p:nvCxnSpPr>
        <p:spPr>
          <a:xfrm flipV="1">
            <a:off x="4447859" y="5472937"/>
            <a:ext cx="688477" cy="100513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8 CuadroTexto"/>
          <p:cNvSpPr txBox="1"/>
          <p:nvPr/>
        </p:nvSpPr>
        <p:spPr>
          <a:xfrm>
            <a:off x="3075351" y="6478067"/>
            <a:ext cx="1955985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400" b="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Poly(A) </a:t>
            </a:r>
            <a:r>
              <a:rPr lang="en-US" sz="1400" b="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site “revealed”</a:t>
            </a:r>
            <a:endParaRPr lang="en-US" sz="1400" b="0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9" name="67 Multiplicar"/>
          <p:cNvSpPr/>
          <p:nvPr/>
        </p:nvSpPr>
        <p:spPr>
          <a:xfrm>
            <a:off x="4334483" y="4194784"/>
            <a:ext cx="847117" cy="910616"/>
          </a:xfrm>
          <a:prstGeom prst="mathMultiply">
            <a:avLst>
              <a:gd name="adj1" fmla="val 3346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en-US" sz="1800" b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46" name="Straight Connector 74"/>
          <p:cNvCxnSpPr/>
          <p:nvPr/>
        </p:nvCxnSpPr>
        <p:spPr>
          <a:xfrm flipV="1">
            <a:off x="7874083" y="2252917"/>
            <a:ext cx="203117" cy="56648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74"/>
          <p:cNvCxnSpPr/>
          <p:nvPr/>
        </p:nvCxnSpPr>
        <p:spPr>
          <a:xfrm flipV="1">
            <a:off x="3429000" y="2286000"/>
            <a:ext cx="246353" cy="637147"/>
          </a:xfrm>
          <a:prstGeom prst="line">
            <a:avLst/>
          </a:prstGeom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Picture 3" descr="C:\Users\Usuario\AppData\Local\Microsoft\Windows\Temporary Internet Files\Content.IE5\BRC3PDW5\MC900325662[1].wm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412031">
            <a:off x="3340493" y="2342848"/>
            <a:ext cx="441872" cy="494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8" name="Straight Connector 74"/>
          <p:cNvCxnSpPr/>
          <p:nvPr/>
        </p:nvCxnSpPr>
        <p:spPr>
          <a:xfrm flipV="1">
            <a:off x="8171380" y="2284530"/>
            <a:ext cx="246353" cy="637147"/>
          </a:xfrm>
          <a:prstGeom prst="line">
            <a:avLst/>
          </a:prstGeom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Picture 3" descr="C:\Users\Usuario\AppData\Local\Microsoft\Windows\Temporary Internet Files\Content.IE5\BRC3PDW5\MC900325662[1].wm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412031">
            <a:off x="8082873" y="2341378"/>
            <a:ext cx="441872" cy="494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8" name="Straight Connector 74"/>
          <p:cNvCxnSpPr/>
          <p:nvPr/>
        </p:nvCxnSpPr>
        <p:spPr>
          <a:xfrm flipV="1">
            <a:off x="5157008" y="4875495"/>
            <a:ext cx="203117" cy="56648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74"/>
          <p:cNvCxnSpPr/>
          <p:nvPr/>
        </p:nvCxnSpPr>
        <p:spPr>
          <a:xfrm flipV="1">
            <a:off x="5454305" y="4961400"/>
            <a:ext cx="184495" cy="582858"/>
          </a:xfrm>
          <a:prstGeom prst="line">
            <a:avLst/>
          </a:prstGeom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0" name="Picture 3" descr="C:\Users\Usuario\AppData\Local\Microsoft\Windows\Temporary Internet Files\Content.IE5\BRC3PDW5\MC900325662[1].wm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412031">
            <a:off x="5032460" y="4924554"/>
            <a:ext cx="441872" cy="494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8900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dirty="0" smtClean="0"/>
              <a:t>Part 1 - Conclusions</a:t>
            </a:r>
            <a:endParaRPr lang="en-U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228600" y="1600200"/>
            <a:ext cx="8686800" cy="4525963"/>
          </a:xfrm>
        </p:spPr>
        <p:txBody>
          <a:bodyPr>
            <a:normAutofit/>
          </a:bodyPr>
          <a:lstStyle/>
          <a:p>
            <a:r>
              <a:rPr lang="en-US" sz="2800" dirty="0" smtClean="0"/>
              <a:t>Polyadenylation in </a:t>
            </a:r>
            <a:r>
              <a:rPr lang="en-US" sz="2800" i="1" dirty="0" smtClean="0"/>
              <a:t>M. </a:t>
            </a:r>
            <a:r>
              <a:rPr lang="en-US" sz="2800" i="1" dirty="0" err="1" smtClean="0"/>
              <a:t>oryzae</a:t>
            </a:r>
            <a:r>
              <a:rPr lang="en-US" sz="2800" i="1" dirty="0" smtClean="0"/>
              <a:t> </a:t>
            </a:r>
            <a:r>
              <a:rPr lang="en-US" sz="2800" dirty="0" smtClean="0"/>
              <a:t>differs from S. </a:t>
            </a:r>
            <a:r>
              <a:rPr lang="en-US" sz="2800" dirty="0" err="1" smtClean="0"/>
              <a:t>cerevisiae</a:t>
            </a:r>
            <a:endParaRPr lang="en-US" sz="2800" dirty="0" smtClean="0"/>
          </a:p>
          <a:p>
            <a:endParaRPr lang="en-US" sz="2800" dirty="0" smtClean="0"/>
          </a:p>
          <a:p>
            <a:r>
              <a:rPr lang="en-US" sz="2800" dirty="0" smtClean="0"/>
              <a:t>Alternative polyadenylation in </a:t>
            </a:r>
            <a:r>
              <a:rPr lang="en-US" sz="2800" i="1" dirty="0" smtClean="0"/>
              <a:t>M</a:t>
            </a:r>
            <a:r>
              <a:rPr lang="en-US" sz="2800" i="1" dirty="0"/>
              <a:t>. </a:t>
            </a:r>
            <a:r>
              <a:rPr lang="en-US" sz="2800" i="1" dirty="0" err="1"/>
              <a:t>oryzae</a:t>
            </a:r>
            <a:r>
              <a:rPr lang="en-US" sz="2800" i="1" dirty="0"/>
              <a:t> </a:t>
            </a:r>
            <a:r>
              <a:rPr lang="en-US" sz="2800" dirty="0" smtClean="0"/>
              <a:t>is common and related with specific functional groups</a:t>
            </a:r>
          </a:p>
          <a:p>
            <a:endParaRPr lang="en-US" sz="2800" dirty="0" smtClean="0"/>
          </a:p>
          <a:p>
            <a:r>
              <a:rPr lang="en-US" sz="2800" dirty="0" smtClean="0"/>
              <a:t>Carbon starvation induces longer 3’UTRs</a:t>
            </a:r>
          </a:p>
          <a:p>
            <a:endParaRPr lang="en-US" sz="2800" dirty="0" smtClean="0"/>
          </a:p>
          <a:p>
            <a:r>
              <a:rPr lang="en-US" sz="2800" dirty="0" smtClean="0"/>
              <a:t>RBP35 (probably) interacts with the UGUA element, to select distal poly(A) sites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19939203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We want to shed light on the role of RBP35 and EXP5 in </a:t>
            </a:r>
            <a:r>
              <a:rPr lang="en-US" i="1" dirty="0" err="1" smtClean="0"/>
              <a:t>M.oryzae</a:t>
            </a:r>
            <a:r>
              <a:rPr lang="en-US" i="1" dirty="0" smtClean="0"/>
              <a:t>:</a:t>
            </a:r>
            <a:endParaRPr lang="es-ES" i="1" dirty="0"/>
          </a:p>
        </p:txBody>
      </p:sp>
      <p:sp>
        <p:nvSpPr>
          <p:cNvPr id="3" name="2 CuadroTexto"/>
          <p:cNvSpPr txBox="1"/>
          <p:nvPr/>
        </p:nvSpPr>
        <p:spPr>
          <a:xfrm>
            <a:off x="914400" y="1981200"/>
            <a:ext cx="76517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RNA-</a:t>
            </a:r>
            <a:r>
              <a:rPr lang="en-US" sz="2000" dirty="0" err="1">
                <a:solidFill>
                  <a:schemeClr val="bg1">
                    <a:lumMod val="85000"/>
                  </a:schemeClr>
                </a:solidFill>
              </a:rPr>
              <a:t>seq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 on polyadenylation sites</a:t>
            </a:r>
            <a:endParaRPr lang="es-ES" sz="20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1" name="10 Rectángulo"/>
          <p:cNvSpPr/>
          <p:nvPr/>
        </p:nvSpPr>
        <p:spPr>
          <a:xfrm>
            <a:off x="948564" y="4374070"/>
            <a:ext cx="762843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2400" dirty="0" smtClean="0"/>
              <a:t>Small </a:t>
            </a:r>
            <a:r>
              <a:rPr lang="en-US" sz="2400" dirty="0" smtClean="0"/>
              <a:t>RNA-sequencing</a:t>
            </a:r>
            <a:endParaRPr lang="es-ES" sz="2400" dirty="0"/>
          </a:p>
        </p:txBody>
      </p:sp>
      <p:pic>
        <p:nvPicPr>
          <p:cNvPr id="1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5510892"/>
            <a:ext cx="809625" cy="723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913866">
            <a:off x="3923826" y="5874997"/>
            <a:ext cx="1079221" cy="3349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5283530"/>
            <a:ext cx="1296050" cy="7669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12 CuadroTexto"/>
          <p:cNvSpPr txBox="1"/>
          <p:nvPr/>
        </p:nvSpPr>
        <p:spPr>
          <a:xfrm>
            <a:off x="3886200" y="5482328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?</a:t>
            </a:r>
            <a:endParaRPr lang="es-ES" dirty="0"/>
          </a:p>
        </p:txBody>
      </p:sp>
      <p:sp>
        <p:nvSpPr>
          <p:cNvPr id="20" name="19 CuadroTexto"/>
          <p:cNvSpPr txBox="1"/>
          <p:nvPr/>
        </p:nvSpPr>
        <p:spPr>
          <a:xfrm>
            <a:off x="4611610" y="6172044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?</a:t>
            </a:r>
            <a:endParaRPr lang="es-ES" dirty="0"/>
          </a:p>
        </p:txBody>
      </p:sp>
      <p:sp>
        <p:nvSpPr>
          <p:cNvPr id="21" name="20 CuadroTexto"/>
          <p:cNvSpPr txBox="1"/>
          <p:nvPr/>
        </p:nvSpPr>
        <p:spPr>
          <a:xfrm>
            <a:off x="5122652" y="5561248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?</a:t>
            </a:r>
            <a:endParaRPr lang="es-ES" dirty="0"/>
          </a:p>
        </p:txBody>
      </p:sp>
      <p:sp>
        <p:nvSpPr>
          <p:cNvPr id="22" name="21 CuadroTexto"/>
          <p:cNvSpPr txBox="1"/>
          <p:nvPr/>
        </p:nvSpPr>
        <p:spPr>
          <a:xfrm>
            <a:off x="5638800" y="5937003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?</a:t>
            </a:r>
            <a:endParaRPr lang="es-ES" dirty="0"/>
          </a:p>
        </p:txBody>
      </p:sp>
      <p:sp>
        <p:nvSpPr>
          <p:cNvPr id="4" name="3 Marco"/>
          <p:cNvSpPr/>
          <p:nvPr/>
        </p:nvSpPr>
        <p:spPr>
          <a:xfrm>
            <a:off x="609600" y="4114800"/>
            <a:ext cx="7967396" cy="2590800"/>
          </a:xfrm>
          <a:prstGeom prst="frame">
            <a:avLst>
              <a:gd name="adj1" fmla="val 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2574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Small RNA library preparation and sequencing</a:t>
            </a:r>
            <a:endParaRPr lang="en-US" dirty="0"/>
          </a:p>
        </p:txBody>
      </p:sp>
      <p:sp>
        <p:nvSpPr>
          <p:cNvPr id="4" name="3 CuadroTexto"/>
          <p:cNvSpPr txBox="1"/>
          <p:nvPr/>
        </p:nvSpPr>
        <p:spPr>
          <a:xfrm>
            <a:off x="1938989" y="1872734"/>
            <a:ext cx="194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Total RNA isolation</a:t>
            </a:r>
            <a:endParaRPr lang="es-ES" dirty="0"/>
          </a:p>
        </p:txBody>
      </p:sp>
      <p:sp>
        <p:nvSpPr>
          <p:cNvPr id="6" name="5 CuadroTexto"/>
          <p:cNvSpPr txBox="1"/>
          <p:nvPr/>
        </p:nvSpPr>
        <p:spPr>
          <a:xfrm>
            <a:off x="1938989" y="2819400"/>
            <a:ext cx="20565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HD Adaptor </a:t>
            </a:r>
            <a:r>
              <a:rPr lang="en-US" dirty="0" smtClean="0"/>
              <a:t>ligation</a:t>
            </a:r>
            <a:endParaRPr lang="es-ES" dirty="0"/>
          </a:p>
        </p:txBody>
      </p:sp>
      <p:sp>
        <p:nvSpPr>
          <p:cNvPr id="8" name="7 CuadroTexto"/>
          <p:cNvSpPr txBox="1"/>
          <p:nvPr/>
        </p:nvSpPr>
        <p:spPr>
          <a:xfrm>
            <a:off x="1938989" y="3886200"/>
            <a:ext cx="1049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RT &amp; PCR</a:t>
            </a:r>
            <a:endParaRPr lang="es-ES" dirty="0"/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9589" y="1547812"/>
            <a:ext cx="2414132" cy="5005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10 CuadroTexto"/>
          <p:cNvSpPr txBox="1"/>
          <p:nvPr/>
        </p:nvSpPr>
        <p:spPr>
          <a:xfrm>
            <a:off x="1938989" y="4724400"/>
            <a:ext cx="1807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Size fractionation</a:t>
            </a:r>
            <a:endParaRPr lang="es-ES" dirty="0"/>
          </a:p>
        </p:txBody>
      </p:sp>
      <p:sp>
        <p:nvSpPr>
          <p:cNvPr id="12" name="11 CuadroTexto"/>
          <p:cNvSpPr txBox="1"/>
          <p:nvPr/>
        </p:nvSpPr>
        <p:spPr>
          <a:xfrm>
            <a:off x="1938989" y="5638800"/>
            <a:ext cx="1268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Sequencing</a:t>
            </a:r>
            <a:endParaRPr lang="es-ES" dirty="0"/>
          </a:p>
        </p:txBody>
      </p:sp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1090" y="1585913"/>
            <a:ext cx="1225949" cy="14181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14 Rectángulo"/>
          <p:cNvSpPr/>
          <p:nvPr/>
        </p:nvSpPr>
        <p:spPr>
          <a:xfrm>
            <a:off x="6856528" y="3004066"/>
            <a:ext cx="213507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" dirty="0">
                <a:solidFill>
                  <a:srgbClr val="FF0000"/>
                </a:solidFill>
              </a:rPr>
              <a:t>Adriana </a:t>
            </a:r>
            <a:r>
              <a:rPr lang="es-ES" dirty="0" err="1">
                <a:solidFill>
                  <a:srgbClr val="FF0000"/>
                </a:solidFill>
              </a:rPr>
              <a:t>Illana</a:t>
            </a:r>
            <a:r>
              <a:rPr lang="es-ES" dirty="0">
                <a:solidFill>
                  <a:srgbClr val="FF0000"/>
                </a:solidFill>
              </a:rPr>
              <a:t> </a:t>
            </a:r>
            <a:r>
              <a:rPr lang="es-ES" dirty="0" smtClean="0">
                <a:solidFill>
                  <a:srgbClr val="FF0000"/>
                </a:solidFill>
              </a:rPr>
              <a:t>Otero,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i</a:t>
            </a:r>
            <a:r>
              <a:rPr lang="en-US" dirty="0" smtClean="0">
                <a:solidFill>
                  <a:srgbClr val="FF0000"/>
                </a:solidFill>
              </a:rPr>
              <a:t>n Norwich</a:t>
            </a:r>
            <a:endParaRPr lang="es-ES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2551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RBP35 is a member of the polyadenylation machinery</a:t>
            </a:r>
          </a:p>
        </p:txBody>
      </p:sp>
      <p:cxnSp>
        <p:nvCxnSpPr>
          <p:cNvPr id="4" name="76 Conector recto"/>
          <p:cNvCxnSpPr>
            <a:cxnSpLocks noChangeShapeType="1"/>
          </p:cNvCxnSpPr>
          <p:nvPr/>
        </p:nvCxnSpPr>
        <p:spPr bwMode="auto">
          <a:xfrm>
            <a:off x="2286000" y="4225292"/>
            <a:ext cx="3086969" cy="0"/>
          </a:xfrm>
          <a:prstGeom prst="line">
            <a:avLst/>
          </a:prstGeom>
          <a:noFill/>
          <a:ln w="28575" algn="ctr">
            <a:solidFill>
              <a:srgbClr val="008E40"/>
            </a:solidFill>
            <a:round/>
            <a:headEnd/>
            <a:tailEnd/>
          </a:ln>
        </p:spPr>
      </p:cxnSp>
      <p:sp>
        <p:nvSpPr>
          <p:cNvPr id="6" name="78 Elipse"/>
          <p:cNvSpPr>
            <a:spLocks noChangeArrowheads="1"/>
          </p:cNvSpPr>
          <p:nvPr/>
        </p:nvSpPr>
        <p:spPr bwMode="auto">
          <a:xfrm>
            <a:off x="2286000" y="4156237"/>
            <a:ext cx="44273" cy="140700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>
              <a:buFontTx/>
              <a:buNone/>
            </a:pPr>
            <a:endParaRPr lang="es-ES">
              <a:solidFill>
                <a:srgbClr val="000000"/>
              </a:solidFill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2969" y="3810000"/>
            <a:ext cx="586753" cy="5867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9" name="76 Conector recto"/>
          <p:cNvCxnSpPr>
            <a:cxnSpLocks noChangeShapeType="1"/>
          </p:cNvCxnSpPr>
          <p:nvPr/>
        </p:nvCxnSpPr>
        <p:spPr bwMode="auto">
          <a:xfrm>
            <a:off x="2286000" y="2701292"/>
            <a:ext cx="3886200" cy="0"/>
          </a:xfrm>
          <a:prstGeom prst="line">
            <a:avLst/>
          </a:prstGeom>
          <a:noFill/>
          <a:ln w="28575" algn="ctr">
            <a:solidFill>
              <a:srgbClr val="008E40"/>
            </a:solidFill>
            <a:round/>
            <a:headEnd/>
            <a:tailEnd/>
          </a:ln>
        </p:spPr>
      </p:cxnSp>
      <p:sp>
        <p:nvSpPr>
          <p:cNvPr id="10" name="77 Flecha derecha"/>
          <p:cNvSpPr>
            <a:spLocks noChangeArrowheads="1"/>
          </p:cNvSpPr>
          <p:nvPr/>
        </p:nvSpPr>
        <p:spPr bwMode="auto">
          <a:xfrm>
            <a:off x="2857104" y="2350532"/>
            <a:ext cx="1463732" cy="697468"/>
          </a:xfrm>
          <a:prstGeom prst="rightArrow">
            <a:avLst>
              <a:gd name="adj1" fmla="val 50000"/>
              <a:gd name="adj2" fmla="val 26478"/>
            </a:avLst>
          </a:prstGeom>
          <a:solidFill>
            <a:srgbClr val="92D050"/>
          </a:solidFill>
          <a:ln w="9525" algn="ctr">
            <a:solidFill>
              <a:srgbClr val="008E40"/>
            </a:solidFill>
            <a:round/>
            <a:headEnd/>
            <a:tailEnd/>
          </a:ln>
        </p:spPr>
        <p:txBody>
          <a:bodyPr/>
          <a:lstStyle/>
          <a:p>
            <a:pPr algn="ctr">
              <a:buFontTx/>
              <a:buNone/>
            </a:pPr>
            <a:r>
              <a:rPr lang="es-ES" dirty="0" smtClean="0">
                <a:solidFill>
                  <a:srgbClr val="000000"/>
                </a:solidFill>
              </a:rPr>
              <a:t>CDS</a:t>
            </a:r>
            <a:endParaRPr lang="es-ES" dirty="0">
              <a:solidFill>
                <a:srgbClr val="000000"/>
              </a:solidFill>
            </a:endParaRPr>
          </a:p>
        </p:txBody>
      </p:sp>
      <p:sp>
        <p:nvSpPr>
          <p:cNvPr id="11" name="78 Elipse"/>
          <p:cNvSpPr>
            <a:spLocks noChangeArrowheads="1"/>
          </p:cNvSpPr>
          <p:nvPr/>
        </p:nvSpPr>
        <p:spPr bwMode="auto">
          <a:xfrm>
            <a:off x="2286000" y="2632237"/>
            <a:ext cx="44273" cy="140700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>
              <a:buFontTx/>
              <a:buNone/>
            </a:pPr>
            <a:endParaRPr lang="es-ES">
              <a:solidFill>
                <a:srgbClr val="000000"/>
              </a:solidFill>
            </a:endParaRPr>
          </a:p>
        </p:txBody>
      </p:sp>
      <p:cxnSp>
        <p:nvCxnSpPr>
          <p:cNvPr id="14" name="76 Conector recto"/>
          <p:cNvCxnSpPr>
            <a:cxnSpLocks noChangeShapeType="1"/>
          </p:cNvCxnSpPr>
          <p:nvPr/>
        </p:nvCxnSpPr>
        <p:spPr bwMode="auto">
          <a:xfrm>
            <a:off x="2286000" y="5592008"/>
            <a:ext cx="3086969" cy="0"/>
          </a:xfrm>
          <a:prstGeom prst="line">
            <a:avLst/>
          </a:prstGeom>
          <a:noFill/>
          <a:ln w="28575" algn="ctr">
            <a:solidFill>
              <a:srgbClr val="008E40"/>
            </a:solidFill>
            <a:round/>
            <a:headEnd/>
            <a:tailEnd/>
          </a:ln>
        </p:spPr>
      </p:cxnSp>
      <p:sp>
        <p:nvSpPr>
          <p:cNvPr id="16" name="78 Elipse"/>
          <p:cNvSpPr>
            <a:spLocks noChangeArrowheads="1"/>
          </p:cNvSpPr>
          <p:nvPr/>
        </p:nvSpPr>
        <p:spPr bwMode="auto">
          <a:xfrm>
            <a:off x="2286000" y="5522953"/>
            <a:ext cx="44273" cy="140700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>
              <a:buFontTx/>
              <a:buNone/>
            </a:pPr>
            <a:endParaRPr lang="es-ES">
              <a:solidFill>
                <a:srgbClr val="000000"/>
              </a:solidFill>
            </a:endParaRPr>
          </a:p>
        </p:txBody>
      </p:sp>
      <p:sp>
        <p:nvSpPr>
          <p:cNvPr id="17" name="9 CuadroTexto"/>
          <p:cNvSpPr txBox="1"/>
          <p:nvPr/>
        </p:nvSpPr>
        <p:spPr bwMode="auto">
          <a:xfrm>
            <a:off x="5304904" y="5461084"/>
            <a:ext cx="1042401" cy="25391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buFontTx/>
              <a:buNone/>
              <a:defRPr/>
            </a:pPr>
            <a:r>
              <a:rPr lang="es-ES" sz="1050" dirty="0" smtClean="0">
                <a:solidFill>
                  <a:srgbClr val="008E40"/>
                </a:solidFill>
              </a:rPr>
              <a:t>AAAAAAAAAA</a:t>
            </a:r>
            <a:endParaRPr lang="es-ES" sz="1050" baseline="-25000" dirty="0">
              <a:solidFill>
                <a:srgbClr val="008E40"/>
              </a:solidFill>
            </a:endParaRPr>
          </a:p>
        </p:txBody>
      </p:sp>
      <p:sp>
        <p:nvSpPr>
          <p:cNvPr id="20" name="Down Arrow 19"/>
          <p:cNvSpPr/>
          <p:nvPr/>
        </p:nvSpPr>
        <p:spPr>
          <a:xfrm>
            <a:off x="4114800" y="3200400"/>
            <a:ext cx="45719" cy="5334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Down Arrow 20"/>
          <p:cNvSpPr/>
          <p:nvPr/>
        </p:nvSpPr>
        <p:spPr>
          <a:xfrm>
            <a:off x="4114800" y="4648200"/>
            <a:ext cx="45719" cy="5334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4508500" y="3149600"/>
            <a:ext cx="1016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Cleavage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4570312" y="4648200"/>
            <a:ext cx="1678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Polyadenylation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3830237" y="1981200"/>
            <a:ext cx="1157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Pre-mRNA</a:t>
            </a:r>
            <a:endParaRPr lang="en-US" dirty="0"/>
          </a:p>
        </p:txBody>
      </p:sp>
      <p:sp>
        <p:nvSpPr>
          <p:cNvPr id="25" name="77 Flecha derecha"/>
          <p:cNvSpPr>
            <a:spLocks noChangeArrowheads="1"/>
          </p:cNvSpPr>
          <p:nvPr/>
        </p:nvSpPr>
        <p:spPr bwMode="auto">
          <a:xfrm>
            <a:off x="2879668" y="3874532"/>
            <a:ext cx="1463732" cy="697468"/>
          </a:xfrm>
          <a:prstGeom prst="rightArrow">
            <a:avLst>
              <a:gd name="adj1" fmla="val 50000"/>
              <a:gd name="adj2" fmla="val 26478"/>
            </a:avLst>
          </a:prstGeom>
          <a:solidFill>
            <a:srgbClr val="92D050"/>
          </a:solidFill>
          <a:ln w="9525" algn="ctr">
            <a:solidFill>
              <a:srgbClr val="008E40"/>
            </a:solidFill>
            <a:round/>
            <a:headEnd/>
            <a:tailEnd/>
          </a:ln>
        </p:spPr>
        <p:txBody>
          <a:bodyPr/>
          <a:lstStyle/>
          <a:p>
            <a:pPr algn="ctr">
              <a:buFontTx/>
              <a:buNone/>
            </a:pPr>
            <a:r>
              <a:rPr lang="es-ES" dirty="0" smtClean="0">
                <a:solidFill>
                  <a:srgbClr val="000000"/>
                </a:solidFill>
              </a:rPr>
              <a:t>CDS</a:t>
            </a:r>
            <a:endParaRPr lang="es-ES" dirty="0">
              <a:solidFill>
                <a:srgbClr val="000000"/>
              </a:solidFill>
            </a:endParaRPr>
          </a:p>
        </p:txBody>
      </p:sp>
      <p:sp>
        <p:nvSpPr>
          <p:cNvPr id="26" name="77 Flecha derecha"/>
          <p:cNvSpPr>
            <a:spLocks noChangeArrowheads="1"/>
          </p:cNvSpPr>
          <p:nvPr/>
        </p:nvSpPr>
        <p:spPr bwMode="auto">
          <a:xfrm>
            <a:off x="2895600" y="5246132"/>
            <a:ext cx="1463732" cy="697468"/>
          </a:xfrm>
          <a:prstGeom prst="rightArrow">
            <a:avLst>
              <a:gd name="adj1" fmla="val 50000"/>
              <a:gd name="adj2" fmla="val 26478"/>
            </a:avLst>
          </a:prstGeom>
          <a:solidFill>
            <a:srgbClr val="92D050"/>
          </a:solidFill>
          <a:ln w="9525" algn="ctr">
            <a:solidFill>
              <a:srgbClr val="008E40"/>
            </a:solidFill>
            <a:round/>
            <a:headEnd/>
            <a:tailEnd/>
          </a:ln>
        </p:spPr>
        <p:txBody>
          <a:bodyPr/>
          <a:lstStyle/>
          <a:p>
            <a:pPr algn="ctr">
              <a:buFontTx/>
              <a:buNone/>
            </a:pPr>
            <a:r>
              <a:rPr lang="es-ES" dirty="0" smtClean="0">
                <a:solidFill>
                  <a:srgbClr val="000000"/>
                </a:solidFill>
              </a:rPr>
              <a:t>CDS</a:t>
            </a:r>
            <a:endParaRPr lang="es-E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4675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CuadroTexto"/>
          <p:cNvSpPr txBox="1"/>
          <p:nvPr/>
        </p:nvSpPr>
        <p:spPr>
          <a:xfrm>
            <a:off x="3351619" y="1676400"/>
            <a:ext cx="2445093" cy="38472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ctr"/>
            <a:r>
              <a:rPr lang="en-GB" sz="3200" b="0" u="sng" dirty="0" smtClean="0">
                <a:solidFill>
                  <a:srgbClr val="000000"/>
                </a:solidFill>
              </a:rPr>
              <a:t>Three strains:</a:t>
            </a:r>
          </a:p>
          <a:p>
            <a:pPr marL="285750" indent="-285750" algn="ctr"/>
            <a:r>
              <a:rPr lang="en-GB" sz="3200" b="0" dirty="0" smtClean="0">
                <a:solidFill>
                  <a:srgbClr val="000000"/>
                </a:solidFill>
              </a:rPr>
              <a:t>WT</a:t>
            </a:r>
          </a:p>
          <a:p>
            <a:pPr marL="285750" indent="-285750" algn="ctr"/>
            <a:r>
              <a:rPr lang="es-ES" sz="3200" i="1" dirty="0" smtClean="0">
                <a:solidFill>
                  <a:srgbClr val="000000"/>
                </a:solidFill>
              </a:rPr>
              <a:t>∆exp5</a:t>
            </a:r>
            <a:r>
              <a:rPr lang="en-GB" sz="3200" dirty="0" smtClean="0">
                <a:solidFill>
                  <a:srgbClr val="000000"/>
                </a:solidFill>
              </a:rPr>
              <a:t> </a:t>
            </a:r>
          </a:p>
          <a:p>
            <a:pPr marL="285750" indent="-285750" algn="ctr"/>
            <a:r>
              <a:rPr lang="es-ES" sz="3200" i="1" dirty="0">
                <a:solidFill>
                  <a:srgbClr val="000000"/>
                </a:solidFill>
              </a:rPr>
              <a:t>∆rbp35</a:t>
            </a:r>
            <a:r>
              <a:rPr lang="en-GB" sz="3200" dirty="0">
                <a:solidFill>
                  <a:srgbClr val="000000"/>
                </a:solidFill>
              </a:rPr>
              <a:t> </a:t>
            </a:r>
          </a:p>
          <a:p>
            <a:pPr marL="285750" indent="-285750" algn="ctr"/>
            <a:endParaRPr lang="en-GB" sz="3200" dirty="0">
              <a:solidFill>
                <a:srgbClr val="000000"/>
              </a:solidFill>
            </a:endParaRPr>
          </a:p>
          <a:p>
            <a:pPr marL="285750" indent="-285750" algn="ctr"/>
            <a:r>
              <a:rPr lang="en-GB" sz="3200" b="0" u="sng" dirty="0" smtClean="0">
                <a:solidFill>
                  <a:srgbClr val="000000"/>
                </a:solidFill>
              </a:rPr>
              <a:t>3 Replicates:</a:t>
            </a:r>
          </a:p>
          <a:p>
            <a:pPr marL="285750" indent="-285750" algn="ctr"/>
            <a:r>
              <a:rPr lang="en-GB" sz="3200" b="0" dirty="0" smtClean="0">
                <a:solidFill>
                  <a:srgbClr val="000000"/>
                </a:solidFill>
              </a:rPr>
              <a:t>#1, #2, #3</a:t>
            </a:r>
          </a:p>
          <a:p>
            <a:pPr marL="285750" indent="-285750" algn="ctr"/>
            <a:endParaRPr lang="en-GB" sz="2000" dirty="0">
              <a:solidFill>
                <a:srgbClr val="000000"/>
              </a:solidFill>
            </a:endParaRPr>
          </a:p>
        </p:txBody>
      </p:sp>
      <p:sp>
        <p:nvSpPr>
          <p:cNvPr id="3" name="1 CuadroTexto"/>
          <p:cNvSpPr txBox="1"/>
          <p:nvPr/>
        </p:nvSpPr>
        <p:spPr>
          <a:xfrm>
            <a:off x="88998" y="135467"/>
            <a:ext cx="8970336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GB"/>
            </a:defPPr>
            <a:lvl1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kern="0">
                <a:solidFill>
                  <a:srgbClr val="FFFFFF"/>
                </a:solidFill>
                <a:latin typeface="Comic Sans MS" pitchFamily="66" charset="0"/>
              </a:defRPr>
            </a:lvl1pPr>
          </a:lstStyle>
          <a:p>
            <a:r>
              <a:rPr lang="es-ES" sz="3600" dirty="0" err="1" smtClean="0">
                <a:solidFill>
                  <a:schemeClr val="tx1"/>
                </a:solidFill>
                <a:latin typeface="+mj-lt"/>
              </a:rPr>
              <a:t>Sequencing</a:t>
            </a:r>
            <a:r>
              <a:rPr lang="es-ES" sz="3600" dirty="0" smtClean="0">
                <a:solidFill>
                  <a:schemeClr val="tx1"/>
                </a:solidFill>
                <a:latin typeface="+mj-lt"/>
              </a:rPr>
              <a:t> </a:t>
            </a:r>
            <a:r>
              <a:rPr lang="es-ES" sz="3600" dirty="0" err="1" smtClean="0">
                <a:solidFill>
                  <a:schemeClr val="tx1"/>
                </a:solidFill>
                <a:latin typeface="+mj-lt"/>
              </a:rPr>
              <a:t>details</a:t>
            </a:r>
            <a:endParaRPr lang="es-ES" sz="3600" i="1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89710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CuadroTexto"/>
          <p:cNvSpPr txBox="1"/>
          <p:nvPr/>
        </p:nvSpPr>
        <p:spPr>
          <a:xfrm>
            <a:off x="762000" y="2721076"/>
            <a:ext cx="78483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Let’s see what we have on the annotated genome…..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355473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Only 25% of reads map on the genome</a:t>
            </a:r>
            <a:endParaRPr lang="es-ES" sz="3600" dirty="0"/>
          </a:p>
        </p:txBody>
      </p:sp>
      <p:graphicFrame>
        <p:nvGraphicFramePr>
          <p:cNvPr id="4" name="9 Gráfico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52033951"/>
              </p:ext>
            </p:extLst>
          </p:nvPr>
        </p:nvGraphicFramePr>
        <p:xfrm>
          <a:off x="304800" y="1828800"/>
          <a:ext cx="8273845" cy="5029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548922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i="1" dirty="0">
                <a:solidFill>
                  <a:srgbClr val="000000"/>
                </a:solidFill>
              </a:rPr>
              <a:t>∆</a:t>
            </a:r>
            <a:r>
              <a:rPr lang="es-ES" i="1" dirty="0" smtClean="0">
                <a:solidFill>
                  <a:srgbClr val="000000"/>
                </a:solidFill>
              </a:rPr>
              <a:t>rbp35 </a:t>
            </a:r>
            <a:r>
              <a:rPr lang="es-ES" dirty="0" err="1" smtClean="0">
                <a:solidFill>
                  <a:srgbClr val="000000"/>
                </a:solidFill>
              </a:rPr>
              <a:t>reads</a:t>
            </a:r>
            <a:r>
              <a:rPr lang="es-ES" dirty="0" smtClean="0">
                <a:solidFill>
                  <a:srgbClr val="000000"/>
                </a:solidFill>
              </a:rPr>
              <a:t> </a:t>
            </a:r>
            <a:r>
              <a:rPr lang="es-ES" dirty="0" err="1" smtClean="0">
                <a:solidFill>
                  <a:srgbClr val="000000"/>
                </a:solidFill>
              </a:rPr>
              <a:t>align</a:t>
            </a:r>
            <a:r>
              <a:rPr lang="es-ES" dirty="0" smtClean="0">
                <a:solidFill>
                  <a:srgbClr val="000000"/>
                </a:solidFill>
              </a:rPr>
              <a:t> </a:t>
            </a:r>
            <a:r>
              <a:rPr lang="es-ES" dirty="0" err="1" smtClean="0">
                <a:solidFill>
                  <a:srgbClr val="000000"/>
                </a:solidFill>
              </a:rPr>
              <a:t>slighty</a:t>
            </a:r>
            <a:r>
              <a:rPr lang="es-ES" dirty="0" smtClean="0">
                <a:solidFill>
                  <a:srgbClr val="000000"/>
                </a:solidFill>
              </a:rPr>
              <a:t> more</a:t>
            </a:r>
            <a:endParaRPr lang="es-ES" dirty="0"/>
          </a:p>
        </p:txBody>
      </p:sp>
      <p:graphicFrame>
        <p:nvGraphicFramePr>
          <p:cNvPr id="4" name="7 Gráfico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96182971"/>
              </p:ext>
            </p:extLst>
          </p:nvPr>
        </p:nvGraphicFramePr>
        <p:xfrm>
          <a:off x="381000" y="1447800"/>
          <a:ext cx="7924800" cy="47548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479830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Most of genome </a:t>
            </a:r>
            <a:r>
              <a:rPr lang="en-US" dirty="0" err="1" smtClean="0"/>
              <a:t>sRNA</a:t>
            </a:r>
            <a:r>
              <a:rPr lang="en-US" dirty="0" smtClean="0"/>
              <a:t> loci (4131) are located in mRNAs</a:t>
            </a:r>
            <a:endParaRPr lang="en-US" dirty="0"/>
          </a:p>
        </p:txBody>
      </p:sp>
      <p:graphicFrame>
        <p:nvGraphicFramePr>
          <p:cNvPr id="3" name="2 Gráfico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43622457"/>
              </p:ext>
            </p:extLst>
          </p:nvPr>
        </p:nvGraphicFramePr>
        <p:xfrm>
          <a:off x="251520" y="1628800"/>
          <a:ext cx="8136904" cy="48821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491343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 smtClean="0"/>
              <a:t>In</a:t>
            </a:r>
            <a:r>
              <a:rPr lang="en-US" sz="2800" dirty="0"/>
              <a:t> </a:t>
            </a:r>
            <a:r>
              <a:rPr lang="en-US" sz="2800" i="1" dirty="0"/>
              <a:t>∆</a:t>
            </a:r>
            <a:r>
              <a:rPr lang="en-US" sz="2800" i="1" dirty="0" smtClean="0"/>
              <a:t>exp5</a:t>
            </a:r>
            <a:r>
              <a:rPr lang="en-US" sz="2800" dirty="0" smtClean="0"/>
              <a:t>, a lot of protein-coding related loci are down regulated</a:t>
            </a:r>
            <a:endParaRPr lang="en-US" sz="2800" dirty="0"/>
          </a:p>
        </p:txBody>
      </p:sp>
      <p:graphicFrame>
        <p:nvGraphicFramePr>
          <p:cNvPr id="7" name="Char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10884596"/>
              </p:ext>
            </p:extLst>
          </p:nvPr>
        </p:nvGraphicFramePr>
        <p:xfrm>
          <a:off x="914400" y="1752600"/>
          <a:ext cx="7391400" cy="44348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593727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2800" dirty="0">
                <a:solidFill>
                  <a:prstClr val="black"/>
                </a:solidFill>
              </a:rPr>
              <a:t>In </a:t>
            </a:r>
            <a:r>
              <a:rPr lang="en-US" sz="2800" i="1" dirty="0" smtClean="0">
                <a:solidFill>
                  <a:prstClr val="black"/>
                </a:solidFill>
              </a:rPr>
              <a:t>∆rbp35</a:t>
            </a:r>
            <a:r>
              <a:rPr lang="en-US" sz="2800" dirty="0">
                <a:solidFill>
                  <a:prstClr val="black"/>
                </a:solidFill>
              </a:rPr>
              <a:t>, a lot of </a:t>
            </a:r>
            <a:r>
              <a:rPr lang="en-US" sz="2800" dirty="0" smtClean="0">
                <a:solidFill>
                  <a:prstClr val="black"/>
                </a:solidFill>
              </a:rPr>
              <a:t>transposable elements </a:t>
            </a:r>
            <a:r>
              <a:rPr lang="en-US" sz="2800" dirty="0">
                <a:solidFill>
                  <a:prstClr val="black"/>
                </a:solidFill>
              </a:rPr>
              <a:t>related </a:t>
            </a:r>
            <a:r>
              <a:rPr lang="en-US" sz="2800" dirty="0" smtClean="0">
                <a:solidFill>
                  <a:prstClr val="black"/>
                </a:solidFill>
              </a:rPr>
              <a:t>loci are down </a:t>
            </a:r>
            <a:r>
              <a:rPr lang="en-US" sz="2800" dirty="0">
                <a:solidFill>
                  <a:prstClr val="black"/>
                </a:solidFill>
              </a:rPr>
              <a:t>regulated, and many </a:t>
            </a:r>
            <a:r>
              <a:rPr lang="en-US" sz="2800" dirty="0" err="1" smtClean="0">
                <a:solidFill>
                  <a:prstClr val="black"/>
                </a:solidFill>
              </a:rPr>
              <a:t>ncRNA</a:t>
            </a:r>
            <a:r>
              <a:rPr lang="en-US" sz="2800" dirty="0" smtClean="0">
                <a:solidFill>
                  <a:prstClr val="black"/>
                </a:solidFill>
              </a:rPr>
              <a:t> related loci are </a:t>
            </a:r>
            <a:r>
              <a:rPr lang="en-US" sz="2800" dirty="0">
                <a:solidFill>
                  <a:prstClr val="black"/>
                </a:solidFill>
              </a:rPr>
              <a:t>up regulated </a:t>
            </a:r>
            <a:endParaRPr lang="en-US" dirty="0"/>
          </a:p>
        </p:txBody>
      </p:sp>
      <p:graphicFrame>
        <p:nvGraphicFramePr>
          <p:cNvPr id="10" name="Chart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65726826"/>
              </p:ext>
            </p:extLst>
          </p:nvPr>
        </p:nvGraphicFramePr>
        <p:xfrm>
          <a:off x="685800" y="1905000"/>
          <a:ext cx="7543800" cy="45262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865732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CuadroTexto"/>
          <p:cNvSpPr txBox="1"/>
          <p:nvPr/>
        </p:nvSpPr>
        <p:spPr>
          <a:xfrm>
            <a:off x="1219200" y="2514600"/>
            <a:ext cx="6781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…and this was 25% of the story, so let’s forget about the annotated genome for a while…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993057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37875310"/>
              </p:ext>
            </p:extLst>
          </p:nvPr>
        </p:nvGraphicFramePr>
        <p:xfrm>
          <a:off x="1079500" y="2133600"/>
          <a:ext cx="6985000" cy="4191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>
                <a:solidFill>
                  <a:prstClr val="black"/>
                </a:solidFill>
              </a:rPr>
              <a:t>The majority of reads are of unknown origin</a:t>
            </a:r>
            <a:endParaRPr lang="en-US" sz="4000" dirty="0"/>
          </a:p>
        </p:txBody>
      </p:sp>
      <p:cxnSp>
        <p:nvCxnSpPr>
          <p:cNvPr id="5" name="Straight Arrow Connector 4"/>
          <p:cNvCxnSpPr/>
          <p:nvPr/>
        </p:nvCxnSpPr>
        <p:spPr>
          <a:xfrm flipH="1" flipV="1">
            <a:off x="6248400" y="4876800"/>
            <a:ext cx="914400" cy="152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8 CuadroTexto"/>
          <p:cNvSpPr txBox="1"/>
          <p:nvPr/>
        </p:nvSpPr>
        <p:spPr>
          <a:xfrm>
            <a:off x="7162800" y="4613701"/>
            <a:ext cx="1650710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b="0" dirty="0" smtClean="0">
                <a:solidFill>
                  <a:prstClr val="black"/>
                </a:solidFill>
                <a:cs typeface="Arial" pitchFamily="34" charset="0"/>
              </a:rPr>
              <a:t>They don’t align against any database!  </a:t>
            </a:r>
            <a:endParaRPr lang="en-US" b="0" dirty="0">
              <a:solidFill>
                <a:prstClr val="black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9942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29947118"/>
              </p:ext>
            </p:extLst>
          </p:nvPr>
        </p:nvGraphicFramePr>
        <p:xfrm>
          <a:off x="1079500" y="2133600"/>
          <a:ext cx="6985000" cy="4191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>
                <a:solidFill>
                  <a:prstClr val="black"/>
                </a:solidFill>
              </a:rPr>
              <a:t>The majority of reads are of unknown origin</a:t>
            </a:r>
            <a:endParaRPr lang="en-US" sz="4000" dirty="0"/>
          </a:p>
        </p:txBody>
      </p:sp>
      <p:sp>
        <p:nvSpPr>
          <p:cNvPr id="4" name="3 Elipse"/>
          <p:cNvSpPr/>
          <p:nvPr/>
        </p:nvSpPr>
        <p:spPr>
          <a:xfrm>
            <a:off x="2590800" y="2819400"/>
            <a:ext cx="1828800" cy="1600200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057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522514" y="-21771"/>
            <a:ext cx="8229600" cy="631371"/>
          </a:xfrm>
        </p:spPr>
        <p:txBody>
          <a:bodyPr>
            <a:normAutofit/>
          </a:bodyPr>
          <a:lstStyle/>
          <a:p>
            <a:r>
              <a:rPr lang="en-US" sz="2800" dirty="0" smtClean="0"/>
              <a:t>RBP35 is a member of the polyadenylation machinery</a:t>
            </a:r>
            <a:endParaRPr lang="es-ES" sz="2800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674773"/>
            <a:ext cx="8305800" cy="60832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3 Rectángulo"/>
          <p:cNvSpPr/>
          <p:nvPr/>
        </p:nvSpPr>
        <p:spPr>
          <a:xfrm>
            <a:off x="6671371" y="6172200"/>
            <a:ext cx="152638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S </a:t>
            </a:r>
            <a:r>
              <a:rPr lang="en-US" sz="1200" dirty="0" err="1"/>
              <a:t>Millevoi</a:t>
            </a:r>
            <a:r>
              <a:rPr lang="en-US" sz="1200" dirty="0"/>
              <a:t> </a:t>
            </a:r>
            <a:r>
              <a:rPr lang="en-US" sz="1200" dirty="0" smtClean="0"/>
              <a:t>et al. </a:t>
            </a:r>
            <a:r>
              <a:rPr lang="en-US" sz="1200" dirty="0"/>
              <a:t>‎2010</a:t>
            </a:r>
          </a:p>
        </p:txBody>
      </p:sp>
    </p:spTree>
    <p:extLst>
      <p:ext uri="{BB962C8B-B14F-4D97-AF65-F5344CB8AC3E}">
        <p14:creationId xmlns:p14="http://schemas.microsoft.com/office/powerpoint/2010/main" val="2905220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Many </a:t>
            </a:r>
            <a:r>
              <a:rPr lang="en-US" sz="3600" dirty="0" smtClean="0"/>
              <a:t>reads map to </a:t>
            </a:r>
            <a:r>
              <a:rPr lang="en-US" sz="3600" dirty="0"/>
              <a:t>unknown ESTs non-aligning on the </a:t>
            </a:r>
            <a:r>
              <a:rPr lang="en-US" sz="3600" dirty="0" smtClean="0"/>
              <a:t>genome!</a:t>
            </a:r>
            <a:endParaRPr lang="es-ES" sz="3600" dirty="0"/>
          </a:p>
        </p:txBody>
      </p:sp>
      <p:graphicFrame>
        <p:nvGraphicFramePr>
          <p:cNvPr id="10" name="6 Gráfico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47625476"/>
              </p:ext>
            </p:extLst>
          </p:nvPr>
        </p:nvGraphicFramePr>
        <p:xfrm>
          <a:off x="-25400" y="1828800"/>
          <a:ext cx="9000000" cy="468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12" name="Straight Arrow Connector 11"/>
          <p:cNvCxnSpPr/>
          <p:nvPr/>
        </p:nvCxnSpPr>
        <p:spPr>
          <a:xfrm>
            <a:off x="1143000" y="2625688"/>
            <a:ext cx="1905000" cy="32545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1"/>
          <p:cNvSpPr txBox="1"/>
          <p:nvPr/>
        </p:nvSpPr>
        <p:spPr>
          <a:xfrm>
            <a:off x="457200" y="2212865"/>
            <a:ext cx="914400" cy="412823"/>
          </a:xfrm>
          <a:prstGeom prst="rect">
            <a:avLst/>
          </a:prstGeom>
        </p:spPr>
        <p:txBody>
          <a:bodyPr wrap="non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/>
              <a:t>???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424141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670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So, what’s happening in the mutants?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1966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We cannot classify most of the changes in </a:t>
            </a:r>
            <a:r>
              <a:rPr lang="es-ES" i="1" dirty="0" smtClean="0">
                <a:solidFill>
                  <a:srgbClr val="000000"/>
                </a:solidFill>
              </a:rPr>
              <a:t>∆exp5 </a:t>
            </a:r>
            <a:endParaRPr lang="en-US" dirty="0"/>
          </a:p>
        </p:txBody>
      </p:sp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35350156"/>
              </p:ext>
            </p:extLst>
          </p:nvPr>
        </p:nvGraphicFramePr>
        <p:xfrm>
          <a:off x="762000" y="1905000"/>
          <a:ext cx="7543800" cy="44807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393080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 have more luck with </a:t>
            </a:r>
            <a:r>
              <a:rPr lang="es-ES" i="1" dirty="0" smtClean="0">
                <a:solidFill>
                  <a:srgbClr val="000000"/>
                </a:solidFill>
              </a:rPr>
              <a:t>∆rbp35 </a:t>
            </a:r>
            <a:endParaRPr lang="en-US" dirty="0"/>
          </a:p>
        </p:txBody>
      </p:sp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23079387"/>
              </p:ext>
            </p:extLst>
          </p:nvPr>
        </p:nvGraphicFramePr>
        <p:xfrm>
          <a:off x="609600" y="1828800"/>
          <a:ext cx="7924800" cy="47548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287488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670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We don’t know what they are…</a:t>
            </a:r>
            <a:br>
              <a:rPr lang="en-US" dirty="0" smtClean="0"/>
            </a:br>
            <a:r>
              <a:rPr lang="en-US" dirty="0" smtClean="0"/>
              <a:t>but at least, how do they look like?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4866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/>
              <a:t>We obtained reads in the range 18-25 </a:t>
            </a:r>
            <a:r>
              <a:rPr lang="en-US" sz="3200" dirty="0" err="1" smtClean="0"/>
              <a:t>bp</a:t>
            </a:r>
            <a:endParaRPr lang="en-US" sz="3200" dirty="0"/>
          </a:p>
        </p:txBody>
      </p:sp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21077220"/>
              </p:ext>
            </p:extLst>
          </p:nvPr>
        </p:nvGraphicFramePr>
        <p:xfrm>
          <a:off x="1295400" y="1501776"/>
          <a:ext cx="6272213" cy="41433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097790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457200" y="0"/>
            <a:ext cx="8229600" cy="1143000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/>
            <a:r>
              <a:rPr lang="es-ES" sz="3200" i="1" dirty="0">
                <a:solidFill>
                  <a:srgbClr val="000000"/>
                </a:solidFill>
              </a:rPr>
              <a:t>∆rbp35</a:t>
            </a:r>
            <a:r>
              <a:rPr lang="en-GB" sz="3200" dirty="0">
                <a:solidFill>
                  <a:srgbClr val="000000"/>
                </a:solidFill>
              </a:rPr>
              <a:t> </a:t>
            </a:r>
            <a:r>
              <a:rPr lang="en-GB" sz="3200" dirty="0" smtClean="0">
                <a:solidFill>
                  <a:srgbClr val="000000"/>
                </a:solidFill>
              </a:rPr>
              <a:t>reads look kind of shorter, and </a:t>
            </a:r>
            <a:r>
              <a:rPr lang="es-ES" sz="3200" i="1" dirty="0" smtClean="0">
                <a:solidFill>
                  <a:srgbClr val="000000"/>
                </a:solidFill>
              </a:rPr>
              <a:t>∆exp5</a:t>
            </a:r>
            <a:r>
              <a:rPr lang="en-GB" sz="3200" dirty="0" smtClean="0">
                <a:solidFill>
                  <a:srgbClr val="000000"/>
                </a:solidFill>
              </a:rPr>
              <a:t> reads are missing a peak at 14 </a:t>
            </a:r>
            <a:r>
              <a:rPr lang="en-GB" sz="3200" dirty="0" err="1" smtClean="0">
                <a:solidFill>
                  <a:srgbClr val="000000"/>
                </a:solidFill>
              </a:rPr>
              <a:t>bp</a:t>
            </a:r>
            <a:r>
              <a:rPr lang="en-GB" sz="3200" dirty="0" smtClean="0">
                <a:solidFill>
                  <a:srgbClr val="000000"/>
                </a:solidFill>
              </a:rPr>
              <a:t>…</a:t>
            </a:r>
            <a:endParaRPr lang="en-GB" sz="3200" dirty="0">
              <a:solidFill>
                <a:srgbClr val="000000"/>
              </a:solidFill>
            </a:endParaRPr>
          </a:p>
          <a:p>
            <a:pPr marL="285750" indent="-285750"/>
            <a:endParaRPr lang="en-GB" sz="3200" dirty="0">
              <a:solidFill>
                <a:srgbClr val="000000"/>
              </a:solidFill>
            </a:endParaRPr>
          </a:p>
        </p:txBody>
      </p:sp>
      <p:graphicFrame>
        <p:nvGraphicFramePr>
          <p:cNvPr id="7" name="Char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54346745"/>
              </p:ext>
            </p:extLst>
          </p:nvPr>
        </p:nvGraphicFramePr>
        <p:xfrm>
          <a:off x="4824000" y="3978000"/>
          <a:ext cx="4320000" cy="288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8" name="Chart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66075997"/>
              </p:ext>
            </p:extLst>
          </p:nvPr>
        </p:nvGraphicFramePr>
        <p:xfrm>
          <a:off x="2133599" y="1168399"/>
          <a:ext cx="4320000" cy="288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9" name="Chart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2319961"/>
              </p:ext>
            </p:extLst>
          </p:nvPr>
        </p:nvGraphicFramePr>
        <p:xfrm>
          <a:off x="0" y="3978000"/>
          <a:ext cx="4320000" cy="288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3749985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274638"/>
            <a:ext cx="8579296" cy="1143000"/>
          </a:xfrm>
        </p:spPr>
        <p:txBody>
          <a:bodyPr>
            <a:normAutofit fontScale="90000"/>
          </a:bodyPr>
          <a:lstStyle/>
          <a:p>
            <a:r>
              <a:rPr lang="en-US" i="1" dirty="0" smtClean="0"/>
              <a:t>In ∆exp5</a:t>
            </a:r>
            <a:r>
              <a:rPr lang="en-US" dirty="0" smtClean="0"/>
              <a:t> we observe the down-regulation of very short fragments</a:t>
            </a:r>
            <a:endParaRPr lang="en-US" dirty="0"/>
          </a:p>
        </p:txBody>
      </p:sp>
      <p:graphicFrame>
        <p:nvGraphicFramePr>
          <p:cNvPr id="4" name="10 Gráfico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2926375"/>
              </p:ext>
            </p:extLst>
          </p:nvPr>
        </p:nvGraphicFramePr>
        <p:xfrm>
          <a:off x="251520" y="2132856"/>
          <a:ext cx="8767763" cy="421957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5" name="4 Conector recto de flecha"/>
          <p:cNvCxnSpPr/>
          <p:nvPr/>
        </p:nvCxnSpPr>
        <p:spPr>
          <a:xfrm>
            <a:off x="1828800" y="3558064"/>
            <a:ext cx="685800" cy="124253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8 CuadroTexto"/>
          <p:cNvSpPr txBox="1"/>
          <p:nvPr/>
        </p:nvSpPr>
        <p:spPr>
          <a:xfrm>
            <a:off x="1003445" y="2819400"/>
            <a:ext cx="1650710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600" b="0" dirty="0" smtClean="0">
                <a:solidFill>
                  <a:prstClr val="black"/>
                </a:solidFill>
                <a:cs typeface="Arial" pitchFamily="34" charset="0"/>
              </a:rPr>
              <a:t>Mostly </a:t>
            </a:r>
            <a:r>
              <a:rPr lang="en-US" sz="1600" b="0" dirty="0" err="1" smtClean="0">
                <a:solidFill>
                  <a:prstClr val="black"/>
                </a:solidFill>
                <a:cs typeface="Arial" pitchFamily="34" charset="0"/>
              </a:rPr>
              <a:t>rRNA</a:t>
            </a:r>
            <a:r>
              <a:rPr lang="en-US" sz="1600" b="0" dirty="0" smtClean="0">
                <a:solidFill>
                  <a:prstClr val="black"/>
                </a:solidFill>
                <a:cs typeface="Arial" pitchFamily="34" charset="0"/>
              </a:rPr>
              <a:t> and protein-coding genes</a:t>
            </a:r>
            <a:endParaRPr lang="en-US" sz="1600" b="0" dirty="0">
              <a:solidFill>
                <a:prstClr val="black"/>
              </a:solidFill>
              <a:cs typeface="Arial" pitchFamily="34" charset="0"/>
            </a:endParaRPr>
          </a:p>
        </p:txBody>
      </p:sp>
      <p:sp>
        <p:nvSpPr>
          <p:cNvPr id="7" name="8 CuadroTexto"/>
          <p:cNvSpPr txBox="1"/>
          <p:nvPr/>
        </p:nvSpPr>
        <p:spPr>
          <a:xfrm>
            <a:off x="5671457" y="3512403"/>
            <a:ext cx="1650710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600" b="0" dirty="0" smtClean="0">
                <a:solidFill>
                  <a:prstClr val="black"/>
                </a:solidFill>
                <a:cs typeface="Arial" pitchFamily="34" charset="0"/>
              </a:rPr>
              <a:t>Mostl</a:t>
            </a:r>
            <a:r>
              <a:rPr lang="en-US" sz="1600" dirty="0" smtClean="0">
                <a:solidFill>
                  <a:prstClr val="black"/>
                </a:solidFill>
                <a:cs typeface="Arial" pitchFamily="34" charset="0"/>
              </a:rPr>
              <a:t>y, the mysterious </a:t>
            </a:r>
            <a:r>
              <a:rPr lang="en-US" sz="1600" dirty="0" err="1" smtClean="0">
                <a:solidFill>
                  <a:prstClr val="black"/>
                </a:solidFill>
                <a:cs typeface="Arial" pitchFamily="34" charset="0"/>
              </a:rPr>
              <a:t>naESTs</a:t>
            </a:r>
            <a:endParaRPr lang="en-US" sz="1600" b="0" dirty="0">
              <a:solidFill>
                <a:prstClr val="black"/>
              </a:solidFill>
              <a:cs typeface="Arial" pitchFamily="34" charset="0"/>
            </a:endParaRPr>
          </a:p>
        </p:txBody>
      </p:sp>
      <p:cxnSp>
        <p:nvCxnSpPr>
          <p:cNvPr id="9" name="8 Conector recto de flecha"/>
          <p:cNvCxnSpPr/>
          <p:nvPr/>
        </p:nvCxnSpPr>
        <p:spPr>
          <a:xfrm flipH="1">
            <a:off x="4419600" y="4079796"/>
            <a:ext cx="1219200" cy="72080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017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274638"/>
            <a:ext cx="8579296" cy="1143000"/>
          </a:xfrm>
        </p:spPr>
        <p:txBody>
          <a:bodyPr>
            <a:normAutofit fontScale="90000"/>
          </a:bodyPr>
          <a:lstStyle/>
          <a:p>
            <a:r>
              <a:rPr lang="en-US" i="1" dirty="0" smtClean="0"/>
              <a:t>In ∆exp5</a:t>
            </a:r>
            <a:r>
              <a:rPr lang="en-US" dirty="0" smtClean="0"/>
              <a:t> we observe the down-regulation of very short fragments</a:t>
            </a:r>
            <a:endParaRPr lang="en-US" dirty="0"/>
          </a:p>
        </p:txBody>
      </p:sp>
      <p:graphicFrame>
        <p:nvGraphicFramePr>
          <p:cNvPr id="4" name="10 Gráfico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75153210"/>
              </p:ext>
            </p:extLst>
          </p:nvPr>
        </p:nvGraphicFramePr>
        <p:xfrm>
          <a:off x="251520" y="2132856"/>
          <a:ext cx="8767763" cy="421957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3" name="8 CuadroTexto"/>
          <p:cNvSpPr txBox="1"/>
          <p:nvPr/>
        </p:nvSpPr>
        <p:spPr>
          <a:xfrm>
            <a:off x="5638800" y="2296180"/>
            <a:ext cx="1650710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600" dirty="0" smtClean="0">
                <a:solidFill>
                  <a:prstClr val="black"/>
                </a:solidFill>
                <a:cs typeface="Arial" pitchFamily="34" charset="0"/>
              </a:rPr>
              <a:t>The infamous </a:t>
            </a:r>
            <a:r>
              <a:rPr lang="en-US" sz="1600" dirty="0" err="1" smtClean="0">
                <a:solidFill>
                  <a:prstClr val="black"/>
                </a:solidFill>
                <a:cs typeface="Arial" pitchFamily="34" charset="0"/>
              </a:rPr>
              <a:t>naESTs</a:t>
            </a:r>
            <a:r>
              <a:rPr lang="en-US" sz="1600" dirty="0" smtClean="0">
                <a:solidFill>
                  <a:prstClr val="black"/>
                </a:solidFill>
                <a:cs typeface="Arial" pitchFamily="34" charset="0"/>
              </a:rPr>
              <a:t> again</a:t>
            </a:r>
            <a:endParaRPr lang="en-US" sz="1600" b="0" dirty="0">
              <a:solidFill>
                <a:prstClr val="black"/>
              </a:solidFill>
              <a:cs typeface="Arial" pitchFamily="34" charset="0"/>
            </a:endParaRPr>
          </a:p>
        </p:txBody>
      </p:sp>
      <p:cxnSp>
        <p:nvCxnSpPr>
          <p:cNvPr id="14" name="13 Conector recto de flecha"/>
          <p:cNvCxnSpPr/>
          <p:nvPr/>
        </p:nvCxnSpPr>
        <p:spPr>
          <a:xfrm flipH="1">
            <a:off x="4386943" y="2806673"/>
            <a:ext cx="1219200" cy="72080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5335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i="1" dirty="0"/>
              <a:t>In </a:t>
            </a:r>
            <a:r>
              <a:rPr lang="en-US" i="1" dirty="0" smtClean="0"/>
              <a:t>∆</a:t>
            </a:r>
            <a:r>
              <a:rPr lang="en-US" i="1" dirty="0" smtClean="0"/>
              <a:t>rbp35</a:t>
            </a:r>
            <a:r>
              <a:rPr lang="en-US" dirty="0" smtClean="0"/>
              <a:t> </a:t>
            </a:r>
            <a:r>
              <a:rPr lang="en-US" dirty="0"/>
              <a:t>we observe </a:t>
            </a:r>
            <a:r>
              <a:rPr lang="en-US" dirty="0" smtClean="0"/>
              <a:t>a peak of up-regulated 19 </a:t>
            </a:r>
            <a:r>
              <a:rPr lang="en-US" dirty="0" err="1" smtClean="0"/>
              <a:t>nt</a:t>
            </a:r>
            <a:r>
              <a:rPr lang="en-US" dirty="0" smtClean="0"/>
              <a:t> sequences</a:t>
            </a:r>
            <a:endParaRPr lang="en-US" dirty="0"/>
          </a:p>
        </p:txBody>
      </p:sp>
      <p:graphicFrame>
        <p:nvGraphicFramePr>
          <p:cNvPr id="4" name="10 Gráfico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46104491"/>
              </p:ext>
            </p:extLst>
          </p:nvPr>
        </p:nvGraphicFramePr>
        <p:xfrm>
          <a:off x="251520" y="2132856"/>
          <a:ext cx="8767763" cy="421957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8 CuadroTexto"/>
          <p:cNvSpPr txBox="1"/>
          <p:nvPr/>
        </p:nvSpPr>
        <p:spPr>
          <a:xfrm>
            <a:off x="7467600" y="1905000"/>
            <a:ext cx="1650710" cy="10772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600" dirty="0" smtClean="0">
                <a:solidFill>
                  <a:prstClr val="black"/>
                </a:solidFill>
                <a:cs typeface="Arial" pitchFamily="34" charset="0"/>
              </a:rPr>
              <a:t>Transposable elements, protein-coding genes and </a:t>
            </a:r>
            <a:r>
              <a:rPr lang="en-US" sz="1600" dirty="0" err="1" smtClean="0">
                <a:solidFill>
                  <a:prstClr val="black"/>
                </a:solidFill>
                <a:cs typeface="Arial" pitchFamily="34" charset="0"/>
              </a:rPr>
              <a:t>naEST</a:t>
            </a:r>
            <a:endParaRPr lang="en-US" sz="1600" b="0" dirty="0">
              <a:solidFill>
                <a:prstClr val="black"/>
              </a:solidFill>
              <a:cs typeface="Arial" pitchFamily="34" charset="0"/>
            </a:endParaRPr>
          </a:p>
        </p:txBody>
      </p:sp>
      <p:cxnSp>
        <p:nvCxnSpPr>
          <p:cNvPr id="6" name="5 Conector recto de flecha"/>
          <p:cNvCxnSpPr/>
          <p:nvPr/>
        </p:nvCxnSpPr>
        <p:spPr>
          <a:xfrm flipH="1">
            <a:off x="4114802" y="2362200"/>
            <a:ext cx="3352798" cy="990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7 Conector recto de flecha"/>
          <p:cNvCxnSpPr/>
          <p:nvPr/>
        </p:nvCxnSpPr>
        <p:spPr>
          <a:xfrm flipH="1">
            <a:off x="4419602" y="2362200"/>
            <a:ext cx="3047998" cy="2209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55942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522514" y="-21771"/>
            <a:ext cx="8229600" cy="631371"/>
          </a:xfrm>
        </p:spPr>
        <p:txBody>
          <a:bodyPr>
            <a:normAutofit/>
          </a:bodyPr>
          <a:lstStyle/>
          <a:p>
            <a:r>
              <a:rPr lang="en-US" sz="2800" dirty="0" smtClean="0"/>
              <a:t>RBP35 is a member of the polyadenylation machinery</a:t>
            </a:r>
            <a:endParaRPr lang="es-ES" sz="2800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674773"/>
            <a:ext cx="8305800" cy="60832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Oval 60"/>
          <p:cNvSpPr>
            <a:spLocks noChangeArrowheads="1"/>
          </p:cNvSpPr>
          <p:nvPr/>
        </p:nvSpPr>
        <p:spPr bwMode="auto">
          <a:xfrm>
            <a:off x="2057400" y="1828800"/>
            <a:ext cx="530831" cy="459218"/>
          </a:xfrm>
          <a:prstGeom prst="ellipse">
            <a:avLst/>
          </a:prstGeom>
          <a:noFill/>
          <a:ln w="28575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1430" tIns="45715" rIns="91430" bIns="45715" anchor="ctr"/>
          <a:lstStyle/>
          <a:p>
            <a:pPr>
              <a:buFontTx/>
              <a:buNone/>
            </a:pPr>
            <a:endParaRPr lang="en-US">
              <a:solidFill>
                <a:srgbClr val="000000"/>
              </a:solidFill>
              <a:cs typeface="Arial" charset="0"/>
            </a:endParaRPr>
          </a:p>
        </p:txBody>
      </p:sp>
      <p:cxnSp>
        <p:nvCxnSpPr>
          <p:cNvPr id="6" name="5 Conector recto de flecha"/>
          <p:cNvCxnSpPr/>
          <p:nvPr/>
        </p:nvCxnSpPr>
        <p:spPr>
          <a:xfrm flipH="1" flipV="1">
            <a:off x="2612572" y="2234600"/>
            <a:ext cx="359228" cy="835449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15 CuadroTexto"/>
          <p:cNvSpPr txBox="1"/>
          <p:nvPr/>
        </p:nvSpPr>
        <p:spPr>
          <a:xfrm>
            <a:off x="1768719" y="3070049"/>
            <a:ext cx="3486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RBP35 </a:t>
            </a:r>
            <a:r>
              <a:rPr lang="en-US" dirty="0" err="1" smtClean="0"/>
              <a:t>ortholog</a:t>
            </a:r>
            <a:r>
              <a:rPr lang="en-US" dirty="0" smtClean="0"/>
              <a:t> found in animals, </a:t>
            </a:r>
          </a:p>
          <a:p>
            <a:pPr algn="ctr"/>
            <a:r>
              <a:rPr lang="en-US" dirty="0"/>
              <a:t>b</a:t>
            </a:r>
            <a:r>
              <a:rPr lang="en-US" dirty="0" smtClean="0"/>
              <a:t>ut not in yeast!</a:t>
            </a:r>
            <a:endParaRPr lang="es-ES" dirty="0"/>
          </a:p>
        </p:txBody>
      </p:sp>
      <p:cxnSp>
        <p:nvCxnSpPr>
          <p:cNvPr id="18" name="17 Conector recto de flecha"/>
          <p:cNvCxnSpPr/>
          <p:nvPr/>
        </p:nvCxnSpPr>
        <p:spPr>
          <a:xfrm>
            <a:off x="3276600" y="3716380"/>
            <a:ext cx="838200" cy="39842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19 CuadroTexto"/>
          <p:cNvSpPr txBox="1"/>
          <p:nvPr/>
        </p:nvSpPr>
        <p:spPr>
          <a:xfrm>
            <a:off x="4136571" y="3822412"/>
            <a:ext cx="3177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!</a:t>
            </a:r>
            <a:endParaRPr lang="es-ES" sz="3200" dirty="0"/>
          </a:p>
        </p:txBody>
      </p:sp>
      <p:sp>
        <p:nvSpPr>
          <p:cNvPr id="4" name="3 Rectángulo"/>
          <p:cNvSpPr/>
          <p:nvPr/>
        </p:nvSpPr>
        <p:spPr>
          <a:xfrm>
            <a:off x="6671371" y="6172200"/>
            <a:ext cx="152638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S </a:t>
            </a:r>
            <a:r>
              <a:rPr lang="en-US" sz="1200" dirty="0" err="1"/>
              <a:t>Millevoi</a:t>
            </a:r>
            <a:r>
              <a:rPr lang="en-US" sz="1200" dirty="0"/>
              <a:t> </a:t>
            </a:r>
            <a:r>
              <a:rPr lang="en-US" sz="1200" dirty="0" smtClean="0"/>
              <a:t>et al. </a:t>
            </a:r>
            <a:r>
              <a:rPr lang="en-US" sz="1200" dirty="0"/>
              <a:t>‎2010</a:t>
            </a:r>
          </a:p>
        </p:txBody>
      </p:sp>
    </p:spTree>
    <p:extLst>
      <p:ext uri="{BB962C8B-B14F-4D97-AF65-F5344CB8AC3E}">
        <p14:creationId xmlns:p14="http://schemas.microsoft.com/office/powerpoint/2010/main" val="3675632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5 Gráfico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81675401"/>
              </p:ext>
            </p:extLst>
          </p:nvPr>
        </p:nvGraphicFramePr>
        <p:xfrm>
          <a:off x="2514600" y="1600200"/>
          <a:ext cx="5844480" cy="34558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There is an overall U preference as 1</a:t>
            </a:r>
            <a:r>
              <a:rPr lang="en-US" sz="3200" baseline="30000" dirty="0" smtClean="0"/>
              <a:t>st</a:t>
            </a:r>
            <a:r>
              <a:rPr lang="en-US" sz="3200" dirty="0" smtClean="0"/>
              <a:t> nucleotide, in reads with length 16-26 </a:t>
            </a:r>
            <a:r>
              <a:rPr lang="en-US" sz="3200" dirty="0" err="1" smtClean="0"/>
              <a:t>nt</a:t>
            </a:r>
            <a:endParaRPr lang="en-US" sz="3200" dirty="0"/>
          </a:p>
        </p:txBody>
      </p:sp>
      <p:sp>
        <p:nvSpPr>
          <p:cNvPr id="23" name="Rectangle 2"/>
          <p:cNvSpPr/>
          <p:nvPr/>
        </p:nvSpPr>
        <p:spPr>
          <a:xfrm>
            <a:off x="152400" y="2895600"/>
            <a:ext cx="1905000" cy="120032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i="1" dirty="0" smtClean="0"/>
              <a:t>Mainly in protein-coding genes  and transposable elements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031988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5 Gráfico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89340435"/>
              </p:ext>
            </p:extLst>
          </p:nvPr>
        </p:nvGraphicFramePr>
        <p:xfrm>
          <a:off x="2335560" y="1600200"/>
          <a:ext cx="5844480" cy="34558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There is an overall U preference as 1</a:t>
            </a:r>
            <a:r>
              <a:rPr lang="en-US" sz="3200" baseline="30000" dirty="0" smtClean="0"/>
              <a:t>st</a:t>
            </a:r>
            <a:r>
              <a:rPr lang="en-US" sz="3200" dirty="0" smtClean="0"/>
              <a:t> nucleotide, in reads with length 16-26 </a:t>
            </a:r>
            <a:r>
              <a:rPr lang="en-US" sz="3200" dirty="0" err="1" smtClean="0"/>
              <a:t>nt</a:t>
            </a:r>
            <a:endParaRPr lang="en-US" sz="3200" dirty="0"/>
          </a:p>
        </p:txBody>
      </p:sp>
      <p:sp>
        <p:nvSpPr>
          <p:cNvPr id="2" name="1 Elipse"/>
          <p:cNvSpPr/>
          <p:nvPr/>
        </p:nvSpPr>
        <p:spPr>
          <a:xfrm>
            <a:off x="3352800" y="5257800"/>
            <a:ext cx="19050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AGO</a:t>
            </a:r>
            <a:endParaRPr lang="en-US" sz="2400"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18" name="17 Rectángulo"/>
          <p:cNvSpPr/>
          <p:nvPr/>
        </p:nvSpPr>
        <p:spPr>
          <a:xfrm>
            <a:off x="2743200" y="6019800"/>
            <a:ext cx="3818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U</a:t>
            </a:r>
          </a:p>
        </p:txBody>
      </p:sp>
      <p:sp>
        <p:nvSpPr>
          <p:cNvPr id="22" name="Rectangle 2"/>
          <p:cNvSpPr/>
          <p:nvPr/>
        </p:nvSpPr>
        <p:spPr>
          <a:xfrm>
            <a:off x="5791200" y="5334000"/>
            <a:ext cx="3276600" cy="92333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i="1" dirty="0" smtClean="0"/>
              <a:t>Certain proteins involved in RNA-interference like Argonaut have a preference for 5’ </a:t>
            </a:r>
            <a:r>
              <a:rPr lang="en-US" i="1" dirty="0" err="1" smtClean="0"/>
              <a:t>uraciles</a:t>
            </a:r>
            <a:endParaRPr lang="en-US" dirty="0"/>
          </a:p>
        </p:txBody>
      </p:sp>
      <p:sp>
        <p:nvSpPr>
          <p:cNvPr id="11" name="Rectangle 2"/>
          <p:cNvSpPr/>
          <p:nvPr/>
        </p:nvSpPr>
        <p:spPr>
          <a:xfrm>
            <a:off x="152400" y="2895600"/>
            <a:ext cx="1905000" cy="120032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i="1" dirty="0" smtClean="0"/>
              <a:t>Mainly in protein-coding genes  and transposable elements</a:t>
            </a:r>
            <a:endParaRPr lang="en-US" dirty="0"/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9694" y="6172200"/>
            <a:ext cx="885825" cy="209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6172200"/>
            <a:ext cx="885825" cy="209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2975" y="6172200"/>
            <a:ext cx="885825" cy="209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6162041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i="1" dirty="0"/>
              <a:t>∆</a:t>
            </a:r>
            <a:r>
              <a:rPr lang="en-US" i="1" dirty="0" smtClean="0"/>
              <a:t>rbp35 </a:t>
            </a:r>
            <a:r>
              <a:rPr lang="en-US" dirty="0" smtClean="0"/>
              <a:t>small RNAs with 1</a:t>
            </a:r>
            <a:r>
              <a:rPr lang="en-US" baseline="30000" dirty="0" smtClean="0"/>
              <a:t>st</a:t>
            </a:r>
            <a:r>
              <a:rPr lang="en-US" dirty="0" smtClean="0"/>
              <a:t> nucleotide U-preference are up-regulated</a:t>
            </a:r>
            <a:endParaRPr lang="en-US" dirty="0"/>
          </a:p>
        </p:txBody>
      </p:sp>
      <p:graphicFrame>
        <p:nvGraphicFramePr>
          <p:cNvPr id="5" name="Chart 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95260001"/>
              </p:ext>
            </p:extLst>
          </p:nvPr>
        </p:nvGraphicFramePr>
        <p:xfrm>
          <a:off x="685800" y="1752600"/>
          <a:ext cx="7344816" cy="44068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003139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There is an overall A preference as last nucleotide, in reads with length 17-29</a:t>
            </a:r>
          </a:p>
        </p:txBody>
      </p:sp>
      <p:graphicFrame>
        <p:nvGraphicFramePr>
          <p:cNvPr id="4" name="6 Gráfico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97450556"/>
              </p:ext>
            </p:extLst>
          </p:nvPr>
        </p:nvGraphicFramePr>
        <p:xfrm>
          <a:off x="2362200" y="1676400"/>
          <a:ext cx="5439413" cy="33283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Rectangle 2"/>
          <p:cNvSpPr/>
          <p:nvPr/>
        </p:nvSpPr>
        <p:spPr>
          <a:xfrm>
            <a:off x="152400" y="2895600"/>
            <a:ext cx="1905000" cy="120032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i="1" dirty="0" smtClean="0"/>
              <a:t>Again, in protein-coding genes  and transposable elements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141646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There is an overall A preference as last nucleotide, in reads with length 17-29</a:t>
            </a:r>
          </a:p>
        </p:txBody>
      </p:sp>
      <p:graphicFrame>
        <p:nvGraphicFramePr>
          <p:cNvPr id="4" name="6 Gráfico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30852242"/>
              </p:ext>
            </p:extLst>
          </p:nvPr>
        </p:nvGraphicFramePr>
        <p:xfrm>
          <a:off x="2362200" y="1676400"/>
          <a:ext cx="5439413" cy="33283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Rectangle 2"/>
          <p:cNvSpPr/>
          <p:nvPr/>
        </p:nvSpPr>
        <p:spPr>
          <a:xfrm>
            <a:off x="152400" y="2895600"/>
            <a:ext cx="1905000" cy="120032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i="1" dirty="0" smtClean="0"/>
              <a:t>Again, in protein-coding genes  and transposable elements</a:t>
            </a:r>
            <a:endParaRPr lang="en-US" dirty="0"/>
          </a:p>
        </p:txBody>
      </p:sp>
      <p:sp>
        <p:nvSpPr>
          <p:cNvPr id="6" name="Rectangle 2"/>
          <p:cNvSpPr/>
          <p:nvPr/>
        </p:nvSpPr>
        <p:spPr>
          <a:xfrm>
            <a:off x="5822332" y="5504765"/>
            <a:ext cx="3276600" cy="64633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b="1" i="1" dirty="0" smtClean="0">
                <a:solidFill>
                  <a:srgbClr val="FF0000"/>
                </a:solidFill>
              </a:rPr>
              <a:t>But it is a post-transcriptional modification!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0094" y="5715000"/>
            <a:ext cx="885825" cy="209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5715000"/>
            <a:ext cx="885825" cy="209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3375" y="5715000"/>
            <a:ext cx="885825" cy="209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9 Rectángulo"/>
          <p:cNvSpPr/>
          <p:nvPr/>
        </p:nvSpPr>
        <p:spPr>
          <a:xfrm>
            <a:off x="4971400" y="5562600"/>
            <a:ext cx="36260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A</a:t>
            </a:r>
            <a:endParaRPr lang="en-US" sz="2400" dirty="0">
              <a:solidFill>
                <a:srgbClr val="FF0000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5668" y="5924550"/>
            <a:ext cx="367064" cy="552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-38100" y="6324600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 smtClean="0"/>
              <a:t>Also found in </a:t>
            </a:r>
            <a:r>
              <a:rPr lang="en-US" sz="1400" dirty="0" err="1" smtClean="0"/>
              <a:t>N.crassa</a:t>
            </a:r>
            <a:r>
              <a:rPr lang="en-US" sz="1400" dirty="0" smtClean="0"/>
              <a:t>:</a:t>
            </a:r>
          </a:p>
          <a:p>
            <a:r>
              <a:rPr lang="en-US" sz="1400" dirty="0" err="1" smtClean="0"/>
              <a:t>Zhihong</a:t>
            </a:r>
            <a:r>
              <a:rPr lang="en-US" sz="1400" dirty="0" smtClean="0"/>
              <a:t> </a:t>
            </a:r>
            <a:r>
              <a:rPr lang="en-US" sz="1400" dirty="0" err="1"/>
              <a:t>Xue</a:t>
            </a:r>
            <a:r>
              <a:rPr lang="en-US" sz="1400" dirty="0"/>
              <a:t>, </a:t>
            </a:r>
            <a:r>
              <a:rPr lang="en-US" sz="1400" dirty="0" err="1"/>
              <a:t>Haiyan</a:t>
            </a:r>
            <a:r>
              <a:rPr lang="en-US" sz="1400" dirty="0"/>
              <a:t> Yuan, </a:t>
            </a:r>
            <a:r>
              <a:rPr lang="en-US" sz="1400" dirty="0" err="1"/>
              <a:t>Jinhu</a:t>
            </a:r>
            <a:r>
              <a:rPr lang="en-US" sz="1400" dirty="0"/>
              <a:t> </a:t>
            </a:r>
            <a:r>
              <a:rPr lang="en-US" sz="1400" dirty="0" err="1"/>
              <a:t>Guo</a:t>
            </a:r>
            <a:r>
              <a:rPr lang="en-US" sz="1400" dirty="0"/>
              <a:t>,* and Yi Liu</a:t>
            </a:r>
            <a:r>
              <a:rPr lang="en-US" sz="1400" dirty="0" smtClean="0"/>
              <a:t>† 2013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556521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Last adenine preference is variable among mutants</a:t>
            </a:r>
            <a:endParaRPr lang="en-US" dirty="0"/>
          </a:p>
        </p:txBody>
      </p:sp>
      <p:graphicFrame>
        <p:nvGraphicFramePr>
          <p:cNvPr id="5" name="4 Gráfico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41905741"/>
              </p:ext>
            </p:extLst>
          </p:nvPr>
        </p:nvGraphicFramePr>
        <p:xfrm>
          <a:off x="2514600" y="1981200"/>
          <a:ext cx="6320589" cy="379235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5400" y="2898338"/>
            <a:ext cx="1600200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Maybe that’s why it aligns better!</a:t>
            </a:r>
            <a:endParaRPr lang="en-US" dirty="0"/>
          </a:p>
        </p:txBody>
      </p:sp>
      <p:cxnSp>
        <p:nvCxnSpPr>
          <p:cNvPr id="6" name="Straight Arrow Connector 5"/>
          <p:cNvCxnSpPr>
            <a:stCxn id="3" idx="3"/>
          </p:cNvCxnSpPr>
          <p:nvPr/>
        </p:nvCxnSpPr>
        <p:spPr>
          <a:xfrm flipV="1">
            <a:off x="1625600" y="3129171"/>
            <a:ext cx="965200" cy="23083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0982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Transposable elements and </a:t>
            </a:r>
            <a:r>
              <a:rPr lang="en-US" sz="3200" dirty="0" err="1"/>
              <a:t>naEST</a:t>
            </a:r>
            <a:r>
              <a:rPr lang="en-US" sz="3200" dirty="0"/>
              <a:t> present a </a:t>
            </a:r>
            <a:r>
              <a:rPr lang="en-US" sz="3200" dirty="0" smtClean="0"/>
              <a:t>high </a:t>
            </a:r>
            <a:r>
              <a:rPr lang="en-US" sz="3200" dirty="0"/>
              <a:t>degree of antisense </a:t>
            </a:r>
            <a:r>
              <a:rPr lang="en-US" sz="3200" dirty="0" smtClean="0"/>
              <a:t>transcription…</a:t>
            </a:r>
            <a:endParaRPr lang="en-US" sz="3200" dirty="0"/>
          </a:p>
        </p:txBody>
      </p:sp>
      <p:graphicFrame>
        <p:nvGraphicFramePr>
          <p:cNvPr id="8" name="15 Gráfico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23824535"/>
              </p:ext>
            </p:extLst>
          </p:nvPr>
        </p:nvGraphicFramePr>
        <p:xfrm>
          <a:off x="304800" y="2415268"/>
          <a:ext cx="7443788" cy="43338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8 Marco"/>
          <p:cNvSpPr/>
          <p:nvPr/>
        </p:nvSpPr>
        <p:spPr>
          <a:xfrm>
            <a:off x="685800" y="2286000"/>
            <a:ext cx="1295400" cy="4495800"/>
          </a:xfrm>
          <a:prstGeom prst="frame">
            <a:avLst>
              <a:gd name="adj1" fmla="val 218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9 Marco"/>
          <p:cNvSpPr/>
          <p:nvPr/>
        </p:nvSpPr>
        <p:spPr>
          <a:xfrm>
            <a:off x="1981200" y="2286000"/>
            <a:ext cx="1295400" cy="4495800"/>
          </a:xfrm>
          <a:prstGeom prst="frame">
            <a:avLst>
              <a:gd name="adj1" fmla="val 2183"/>
            </a:avLst>
          </a:prstGeom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10 Marco"/>
          <p:cNvSpPr/>
          <p:nvPr/>
        </p:nvSpPr>
        <p:spPr>
          <a:xfrm>
            <a:off x="3276600" y="2286000"/>
            <a:ext cx="1600200" cy="4495800"/>
          </a:xfrm>
          <a:prstGeom prst="frame">
            <a:avLst>
              <a:gd name="adj1" fmla="val 2183"/>
            </a:avLst>
          </a:prstGeom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11 Marco"/>
          <p:cNvSpPr/>
          <p:nvPr/>
        </p:nvSpPr>
        <p:spPr>
          <a:xfrm>
            <a:off x="4876800" y="2286000"/>
            <a:ext cx="1600200" cy="4495800"/>
          </a:xfrm>
          <a:prstGeom prst="frame">
            <a:avLst>
              <a:gd name="adj1" fmla="val 2183"/>
            </a:avLst>
          </a:prstGeom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12 Marco"/>
          <p:cNvSpPr/>
          <p:nvPr/>
        </p:nvSpPr>
        <p:spPr>
          <a:xfrm>
            <a:off x="6477000" y="2286000"/>
            <a:ext cx="1295400" cy="4495800"/>
          </a:xfrm>
          <a:prstGeom prst="frame">
            <a:avLst>
              <a:gd name="adj1" fmla="val 2183"/>
            </a:avLst>
          </a:prstGeom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13 Rectángulo"/>
          <p:cNvSpPr/>
          <p:nvPr/>
        </p:nvSpPr>
        <p:spPr>
          <a:xfrm>
            <a:off x="903514" y="1916668"/>
            <a:ext cx="705394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ncRNA</a:t>
            </a:r>
            <a:r>
              <a:rPr lang="en-US" dirty="0"/>
              <a:t> </a:t>
            </a:r>
            <a:r>
              <a:rPr lang="en-US" dirty="0" smtClean="0"/>
              <a:t>            </a:t>
            </a:r>
            <a:r>
              <a:rPr lang="en-US" dirty="0" err="1" smtClean="0"/>
              <a:t>rRNA</a:t>
            </a:r>
            <a:r>
              <a:rPr lang="en-US" dirty="0" smtClean="0"/>
              <a:t>            transposable             </a:t>
            </a:r>
            <a:r>
              <a:rPr lang="en-US" dirty="0" err="1" smtClean="0"/>
              <a:t>cDNA</a:t>
            </a:r>
            <a:r>
              <a:rPr lang="en-US" dirty="0" smtClean="0"/>
              <a:t>                   </a:t>
            </a:r>
            <a:r>
              <a:rPr lang="en-US" dirty="0" err="1" smtClean="0"/>
              <a:t>naEST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0734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…incremented in the mutants</a:t>
            </a:r>
            <a:endParaRPr lang="en-US" sz="3200" dirty="0"/>
          </a:p>
        </p:txBody>
      </p:sp>
      <p:graphicFrame>
        <p:nvGraphicFramePr>
          <p:cNvPr id="8" name="15 Gráfico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9583058"/>
              </p:ext>
            </p:extLst>
          </p:nvPr>
        </p:nvGraphicFramePr>
        <p:xfrm>
          <a:off x="304800" y="2415268"/>
          <a:ext cx="7443788" cy="43338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1" name="10 Marco"/>
          <p:cNvSpPr/>
          <p:nvPr/>
        </p:nvSpPr>
        <p:spPr>
          <a:xfrm>
            <a:off x="3276600" y="2286000"/>
            <a:ext cx="1600200" cy="4495800"/>
          </a:xfrm>
          <a:prstGeom prst="frame">
            <a:avLst>
              <a:gd name="adj1" fmla="val 2183"/>
            </a:avLst>
          </a:prstGeom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12 Marco"/>
          <p:cNvSpPr/>
          <p:nvPr/>
        </p:nvSpPr>
        <p:spPr>
          <a:xfrm>
            <a:off x="6477000" y="2286000"/>
            <a:ext cx="1295400" cy="4495800"/>
          </a:xfrm>
          <a:prstGeom prst="frame">
            <a:avLst>
              <a:gd name="adj1" fmla="val 2183"/>
            </a:avLst>
          </a:prstGeom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13 Rectángulo"/>
          <p:cNvSpPr/>
          <p:nvPr/>
        </p:nvSpPr>
        <p:spPr>
          <a:xfrm>
            <a:off x="903514" y="1916668"/>
            <a:ext cx="705394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 	</a:t>
            </a:r>
            <a:r>
              <a:rPr lang="en-US" dirty="0"/>
              <a:t> </a:t>
            </a:r>
            <a:r>
              <a:rPr lang="en-US" dirty="0" smtClean="0"/>
              <a:t>                             transposable                                         </a:t>
            </a:r>
            <a:r>
              <a:rPr lang="en-US" dirty="0" err="1" smtClean="0"/>
              <a:t>naEST</a:t>
            </a:r>
            <a:r>
              <a:rPr lang="en-US" dirty="0" smtClean="0"/>
              <a:t> </a:t>
            </a:r>
            <a:endParaRPr lang="en-US" dirty="0"/>
          </a:p>
        </p:txBody>
      </p:sp>
      <p:graphicFrame>
        <p:nvGraphicFramePr>
          <p:cNvPr id="20" name="Chart 1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65347070"/>
              </p:ext>
            </p:extLst>
          </p:nvPr>
        </p:nvGraphicFramePr>
        <p:xfrm>
          <a:off x="4724400" y="2139434"/>
          <a:ext cx="1440000" cy="234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1" name="Up Arrow 20"/>
          <p:cNvSpPr/>
          <p:nvPr/>
        </p:nvSpPr>
        <p:spPr>
          <a:xfrm>
            <a:off x="4856842" y="1778168"/>
            <a:ext cx="239485" cy="276999"/>
          </a:xfrm>
          <a:prstGeom prst="up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5177969" y="1732002"/>
            <a:ext cx="9172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∆rbp35 </a:t>
            </a:r>
            <a:endParaRPr lang="en-US" dirty="0"/>
          </a:p>
        </p:txBody>
      </p:sp>
      <p:graphicFrame>
        <p:nvGraphicFramePr>
          <p:cNvPr id="23" name="Chart 2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62316037"/>
              </p:ext>
            </p:extLst>
          </p:nvPr>
        </p:nvGraphicFramePr>
        <p:xfrm>
          <a:off x="7516585" y="2103734"/>
          <a:ext cx="1440000" cy="234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4" name="Up Arrow 23"/>
          <p:cNvSpPr/>
          <p:nvPr/>
        </p:nvSpPr>
        <p:spPr>
          <a:xfrm>
            <a:off x="7636330" y="1778168"/>
            <a:ext cx="239485" cy="276999"/>
          </a:xfrm>
          <a:prstGeom prst="up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7957457" y="1732002"/>
            <a:ext cx="8081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/>
              <a:t>∆exp5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3867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 new class of protein-coding </a:t>
            </a:r>
            <a:r>
              <a:rPr lang="en-US" dirty="0" smtClean="0"/>
              <a:t>related </a:t>
            </a:r>
            <a:r>
              <a:rPr lang="en-US" dirty="0" smtClean="0"/>
              <a:t>small RNA is found 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52400" y="2286000"/>
            <a:ext cx="89154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ight Arrow 3"/>
          <p:cNvSpPr/>
          <p:nvPr/>
        </p:nvSpPr>
        <p:spPr>
          <a:xfrm>
            <a:off x="3048000" y="1981200"/>
            <a:ext cx="5791200" cy="609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Protein-coding gene</a:t>
            </a:r>
            <a:endParaRPr lang="en-US" dirty="0"/>
          </a:p>
        </p:txBody>
      </p:sp>
      <p:sp>
        <p:nvSpPr>
          <p:cNvPr id="9" name="Left Arrow 8"/>
          <p:cNvSpPr/>
          <p:nvPr/>
        </p:nvSpPr>
        <p:spPr>
          <a:xfrm>
            <a:off x="838200" y="2133600"/>
            <a:ext cx="1447800" cy="304800"/>
          </a:xfrm>
          <a:prstGeom prst="lef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908700" y="2496234"/>
            <a:ext cx="13773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Verdana" pitchFamily="34" charset="0"/>
                <a:cs typeface="Arial" pitchFamily="34" charset="0"/>
              </a:rPr>
              <a:t>Unknown </a:t>
            </a:r>
          </a:p>
          <a:p>
            <a:r>
              <a:rPr lang="en-US" dirty="0" err="1" smtClean="0">
                <a:latin typeface="Verdana" pitchFamily="34" charset="0"/>
                <a:cs typeface="Arial" pitchFamily="34" charset="0"/>
              </a:rPr>
              <a:t>smallRNA</a:t>
            </a:r>
            <a:r>
              <a:rPr lang="en-US" dirty="0" smtClean="0">
                <a:latin typeface="Verdana" pitchFamily="34" charset="0"/>
                <a:cs typeface="Arial" pitchFamily="34" charset="0"/>
              </a:rPr>
              <a:t>!</a:t>
            </a:r>
            <a:endParaRPr lang="en-US" dirty="0">
              <a:latin typeface="Verdana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6069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 new class of protein-coding related </a:t>
            </a:r>
            <a:r>
              <a:rPr lang="en-US" dirty="0" smtClean="0"/>
              <a:t>small </a:t>
            </a:r>
            <a:r>
              <a:rPr lang="en-US" dirty="0" smtClean="0"/>
              <a:t>RNA is found 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52400" y="2286000"/>
            <a:ext cx="89154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ight Arrow 3"/>
          <p:cNvSpPr/>
          <p:nvPr/>
        </p:nvSpPr>
        <p:spPr>
          <a:xfrm>
            <a:off x="3048000" y="1981200"/>
            <a:ext cx="5791200" cy="609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Protein-coding gene</a:t>
            </a:r>
            <a:endParaRPr lang="en-US" dirty="0"/>
          </a:p>
        </p:txBody>
      </p:sp>
      <p:sp>
        <p:nvSpPr>
          <p:cNvPr id="9" name="Left Arrow 8"/>
          <p:cNvSpPr/>
          <p:nvPr/>
        </p:nvSpPr>
        <p:spPr>
          <a:xfrm>
            <a:off x="838200" y="2133600"/>
            <a:ext cx="1447800" cy="304800"/>
          </a:xfrm>
          <a:prstGeom prst="lef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8100" y="3816288"/>
            <a:ext cx="4572000" cy="40011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>
            <a:spAutoFit/>
          </a:bodyPr>
          <a:lstStyle/>
          <a:p>
            <a:pPr algn="ctr"/>
            <a:r>
              <a:rPr lang="en-US" sz="2000" dirty="0" smtClean="0"/>
              <a:t>At least 12 protein-coding genes </a:t>
            </a:r>
            <a:endParaRPr lang="en-US" sz="2000" dirty="0"/>
          </a:p>
        </p:txBody>
      </p:sp>
      <p:sp>
        <p:nvSpPr>
          <p:cNvPr id="11" name="TextBox 10"/>
          <p:cNvSpPr txBox="1"/>
          <p:nvPr/>
        </p:nvSpPr>
        <p:spPr>
          <a:xfrm>
            <a:off x="908700" y="2496234"/>
            <a:ext cx="13773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Verdana" pitchFamily="34" charset="0"/>
                <a:cs typeface="Arial" pitchFamily="34" charset="0"/>
              </a:rPr>
              <a:t>Unknown </a:t>
            </a:r>
          </a:p>
          <a:p>
            <a:r>
              <a:rPr lang="en-US" dirty="0" err="1" smtClean="0">
                <a:latin typeface="Verdana" pitchFamily="34" charset="0"/>
                <a:cs typeface="Arial" pitchFamily="34" charset="0"/>
              </a:rPr>
              <a:t>smallRNA</a:t>
            </a:r>
            <a:r>
              <a:rPr lang="en-US" dirty="0" smtClean="0">
                <a:latin typeface="Verdana" pitchFamily="34" charset="0"/>
                <a:cs typeface="Arial" pitchFamily="34" charset="0"/>
              </a:rPr>
              <a:t>!</a:t>
            </a:r>
            <a:endParaRPr lang="en-US" dirty="0">
              <a:latin typeface="Verdana" pitchFamily="34" charset="0"/>
              <a:cs typeface="Arial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75125" y="4419600"/>
            <a:ext cx="3824316" cy="1015663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FF0000"/>
                </a:solidFill>
              </a:rPr>
              <a:t>Same situation conserved </a:t>
            </a:r>
            <a:r>
              <a:rPr lang="en-US" sz="2000" b="1" dirty="0" smtClean="0">
                <a:solidFill>
                  <a:srgbClr val="FF0000"/>
                </a:solidFill>
              </a:rPr>
              <a:t>in </a:t>
            </a:r>
            <a:r>
              <a:rPr lang="en-US" sz="2000" b="1" dirty="0" smtClean="0">
                <a:solidFill>
                  <a:srgbClr val="FF0000"/>
                </a:solidFill>
              </a:rPr>
              <a:t>other</a:t>
            </a:r>
          </a:p>
          <a:p>
            <a:pPr algn="ctr"/>
            <a:r>
              <a:rPr lang="en-US" sz="2000" b="1" dirty="0" smtClean="0">
                <a:solidFill>
                  <a:srgbClr val="FF0000"/>
                </a:solidFill>
              </a:rPr>
              <a:t> </a:t>
            </a:r>
            <a:r>
              <a:rPr lang="en-US" sz="2000" b="1" dirty="0" smtClean="0">
                <a:solidFill>
                  <a:srgbClr val="FF0000"/>
                </a:solidFill>
              </a:rPr>
              <a:t>filamentous fungi! </a:t>
            </a:r>
          </a:p>
          <a:p>
            <a:pPr algn="ctr"/>
            <a:r>
              <a:rPr lang="en-US" sz="2000" b="1" dirty="0" smtClean="0">
                <a:solidFill>
                  <a:srgbClr val="FF0000"/>
                </a:solidFill>
              </a:rPr>
              <a:t>(but not yeasts)</a:t>
            </a:r>
            <a:endParaRPr lang="en-US" sz="2000" b="1" dirty="0">
              <a:solidFill>
                <a:srgbClr val="FF0000"/>
              </a:solidFill>
            </a:endParaRPr>
          </a:p>
        </p:txBody>
      </p:sp>
      <p:cxnSp>
        <p:nvCxnSpPr>
          <p:cNvPr id="13" name="Straight Arrow Connector 5"/>
          <p:cNvCxnSpPr/>
          <p:nvPr/>
        </p:nvCxnSpPr>
        <p:spPr>
          <a:xfrm flipV="1">
            <a:off x="3441700" y="2590801"/>
            <a:ext cx="1816100" cy="122548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9446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28466" y="188640"/>
            <a:ext cx="841999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2400" dirty="0" smtClean="0"/>
              <a:t>Human RBP35 </a:t>
            </a:r>
            <a:r>
              <a:rPr lang="en-CA" sz="2400" dirty="0" err="1" smtClean="0"/>
              <a:t>orthologue</a:t>
            </a:r>
            <a:r>
              <a:rPr lang="en-CA" sz="2400" dirty="0" smtClean="0"/>
              <a:t> bind to UGUA elements</a:t>
            </a:r>
            <a:br>
              <a:rPr lang="en-CA" sz="2400" dirty="0" smtClean="0"/>
            </a:br>
            <a:r>
              <a:rPr lang="en-CA" sz="2400" dirty="0" smtClean="0"/>
              <a:t>to regulate the selection of alternative polyadenylation sites (APA)</a:t>
            </a:r>
            <a:endParaRPr lang="en-CA" sz="2400" dirty="0"/>
          </a:p>
        </p:txBody>
      </p:sp>
      <p:cxnSp>
        <p:nvCxnSpPr>
          <p:cNvPr id="8" name="72 Conector recto"/>
          <p:cNvCxnSpPr>
            <a:cxnSpLocks noChangeShapeType="1"/>
          </p:cNvCxnSpPr>
          <p:nvPr/>
        </p:nvCxnSpPr>
        <p:spPr bwMode="auto">
          <a:xfrm>
            <a:off x="1356535" y="2381725"/>
            <a:ext cx="3945504" cy="0"/>
          </a:xfrm>
          <a:prstGeom prst="line">
            <a:avLst/>
          </a:prstGeom>
          <a:noFill/>
          <a:ln w="28575" algn="ctr">
            <a:solidFill>
              <a:srgbClr val="008E40"/>
            </a:solidFill>
            <a:round/>
            <a:headEnd/>
            <a:tailEnd/>
          </a:ln>
        </p:spPr>
      </p:cxnSp>
      <p:sp>
        <p:nvSpPr>
          <p:cNvPr id="9" name="73 Flecha derecha"/>
          <p:cNvSpPr>
            <a:spLocks noChangeArrowheads="1"/>
          </p:cNvSpPr>
          <p:nvPr/>
        </p:nvSpPr>
        <p:spPr bwMode="auto">
          <a:xfrm>
            <a:off x="1927639" y="2274577"/>
            <a:ext cx="1463732" cy="230455"/>
          </a:xfrm>
          <a:prstGeom prst="rightArrow">
            <a:avLst>
              <a:gd name="adj1" fmla="val 50000"/>
              <a:gd name="adj2" fmla="val 26478"/>
            </a:avLst>
          </a:prstGeom>
          <a:solidFill>
            <a:srgbClr val="92D050"/>
          </a:solidFill>
          <a:ln w="9525" algn="ctr">
            <a:solidFill>
              <a:srgbClr val="008E40"/>
            </a:solidFill>
            <a:round/>
            <a:headEnd/>
            <a:tailEnd/>
          </a:ln>
        </p:spPr>
        <p:txBody>
          <a:bodyPr/>
          <a:lstStyle/>
          <a:p>
            <a:pPr>
              <a:buFontTx/>
              <a:buNone/>
            </a:pPr>
            <a:endParaRPr lang="es-ES">
              <a:solidFill>
                <a:srgbClr val="000000"/>
              </a:solidFill>
            </a:endParaRPr>
          </a:p>
        </p:txBody>
      </p:sp>
      <p:sp>
        <p:nvSpPr>
          <p:cNvPr id="10" name="74 Elipse"/>
          <p:cNvSpPr>
            <a:spLocks noChangeArrowheads="1"/>
          </p:cNvSpPr>
          <p:nvPr/>
        </p:nvSpPr>
        <p:spPr bwMode="auto">
          <a:xfrm>
            <a:off x="1356535" y="2319820"/>
            <a:ext cx="44273" cy="140700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>
              <a:buFontTx/>
              <a:buNone/>
            </a:pPr>
            <a:endParaRPr lang="es-ES">
              <a:solidFill>
                <a:srgbClr val="000000"/>
              </a:solidFill>
            </a:endParaRPr>
          </a:p>
        </p:txBody>
      </p:sp>
      <p:cxnSp>
        <p:nvCxnSpPr>
          <p:cNvPr id="11" name="76 Conector recto"/>
          <p:cNvCxnSpPr>
            <a:cxnSpLocks noChangeShapeType="1"/>
            <a:stCxn id="13" idx="6"/>
          </p:cNvCxnSpPr>
          <p:nvPr/>
        </p:nvCxnSpPr>
        <p:spPr bwMode="auto">
          <a:xfrm flipV="1">
            <a:off x="1421472" y="4552939"/>
            <a:ext cx="4703528" cy="1295"/>
          </a:xfrm>
          <a:prstGeom prst="line">
            <a:avLst/>
          </a:prstGeom>
          <a:noFill/>
          <a:ln w="28575" algn="ctr">
            <a:solidFill>
              <a:srgbClr val="008E40"/>
            </a:solidFill>
            <a:round/>
            <a:headEnd/>
            <a:tailEnd/>
          </a:ln>
        </p:spPr>
      </p:cxnSp>
      <p:sp>
        <p:nvSpPr>
          <p:cNvPr id="12" name="77 Flecha derecha"/>
          <p:cNvSpPr>
            <a:spLocks noChangeArrowheads="1"/>
          </p:cNvSpPr>
          <p:nvPr/>
        </p:nvSpPr>
        <p:spPr bwMode="auto">
          <a:xfrm>
            <a:off x="1948303" y="4438641"/>
            <a:ext cx="1463732" cy="230455"/>
          </a:xfrm>
          <a:prstGeom prst="rightArrow">
            <a:avLst>
              <a:gd name="adj1" fmla="val 50000"/>
              <a:gd name="adj2" fmla="val 26478"/>
            </a:avLst>
          </a:prstGeom>
          <a:solidFill>
            <a:srgbClr val="92D050"/>
          </a:solidFill>
          <a:ln w="9525" algn="ctr">
            <a:solidFill>
              <a:srgbClr val="008E40"/>
            </a:solidFill>
            <a:round/>
            <a:headEnd/>
            <a:tailEnd/>
          </a:ln>
        </p:spPr>
        <p:txBody>
          <a:bodyPr/>
          <a:lstStyle/>
          <a:p>
            <a:pPr>
              <a:buFontTx/>
              <a:buNone/>
            </a:pPr>
            <a:endParaRPr lang="es-ES">
              <a:solidFill>
                <a:srgbClr val="000000"/>
              </a:solidFill>
            </a:endParaRPr>
          </a:p>
        </p:txBody>
      </p:sp>
      <p:sp>
        <p:nvSpPr>
          <p:cNvPr id="13" name="78 Elipse"/>
          <p:cNvSpPr>
            <a:spLocks noChangeArrowheads="1"/>
          </p:cNvSpPr>
          <p:nvPr/>
        </p:nvSpPr>
        <p:spPr bwMode="auto">
          <a:xfrm>
            <a:off x="1377199" y="4483884"/>
            <a:ext cx="44273" cy="140700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>
              <a:buFontTx/>
              <a:buNone/>
            </a:pPr>
            <a:endParaRPr lang="es-ES">
              <a:solidFill>
                <a:srgbClr val="000000"/>
              </a:solidFill>
            </a:endParaRPr>
          </a:p>
        </p:txBody>
      </p:sp>
      <p:sp>
        <p:nvSpPr>
          <p:cNvPr id="14" name="8 CuadroTexto"/>
          <p:cNvSpPr txBox="1"/>
          <p:nvPr/>
        </p:nvSpPr>
        <p:spPr bwMode="auto">
          <a:xfrm>
            <a:off x="5302039" y="2254767"/>
            <a:ext cx="1936961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Tx/>
              <a:buNone/>
              <a:defRPr/>
            </a:pPr>
            <a:r>
              <a:rPr lang="es-ES" sz="1050" dirty="0" smtClean="0">
                <a:solidFill>
                  <a:srgbClr val="008E40"/>
                </a:solidFill>
              </a:rPr>
              <a:t>AAAAAAAAAAAAAAAAAAAA</a:t>
            </a:r>
            <a:endParaRPr lang="es-ES" sz="1050" baseline="-25000" dirty="0">
              <a:solidFill>
                <a:srgbClr val="008E40"/>
              </a:solidFill>
            </a:endParaRPr>
          </a:p>
        </p:txBody>
      </p:sp>
      <p:sp>
        <p:nvSpPr>
          <p:cNvPr id="15" name="9 CuadroTexto"/>
          <p:cNvSpPr txBox="1"/>
          <p:nvPr/>
        </p:nvSpPr>
        <p:spPr bwMode="auto">
          <a:xfrm>
            <a:off x="6056935" y="4422015"/>
            <a:ext cx="1042401" cy="25391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buFontTx/>
              <a:buNone/>
              <a:defRPr/>
            </a:pPr>
            <a:r>
              <a:rPr lang="es-ES" sz="1050" dirty="0" smtClean="0">
                <a:solidFill>
                  <a:srgbClr val="008E40"/>
                </a:solidFill>
              </a:rPr>
              <a:t>AAAAAAAAAA</a:t>
            </a:r>
            <a:endParaRPr lang="es-ES" sz="1050" baseline="-25000" dirty="0">
              <a:solidFill>
                <a:srgbClr val="008E40"/>
              </a:solidFill>
            </a:endParaRPr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8662" y="1981200"/>
            <a:ext cx="586753" cy="5867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4137647"/>
            <a:ext cx="586753" cy="5867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Rectangle 17"/>
          <p:cNvSpPr/>
          <p:nvPr/>
        </p:nvSpPr>
        <p:spPr>
          <a:xfrm>
            <a:off x="3773236" y="4422015"/>
            <a:ext cx="936099" cy="25391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UGUA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Oval 18"/>
          <p:cNvSpPr/>
          <p:nvPr/>
        </p:nvSpPr>
        <p:spPr>
          <a:xfrm>
            <a:off x="3581400" y="4038600"/>
            <a:ext cx="1295400" cy="3834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Rbp35</a:t>
            </a:r>
            <a:endParaRPr lang="en-US" dirty="0"/>
          </a:p>
        </p:txBody>
      </p:sp>
      <p:sp>
        <p:nvSpPr>
          <p:cNvPr id="21" name="Oval 20"/>
          <p:cNvSpPr/>
          <p:nvPr/>
        </p:nvSpPr>
        <p:spPr>
          <a:xfrm>
            <a:off x="3581400" y="3657600"/>
            <a:ext cx="1295400" cy="38341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CFI25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4784134" y="2831068"/>
            <a:ext cx="1236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Poly(A) site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4959520" y="5040868"/>
            <a:ext cx="2330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Alternative poly(A) site</a:t>
            </a:r>
            <a:endParaRPr lang="en-US" dirty="0"/>
          </a:p>
        </p:txBody>
      </p:sp>
      <p:cxnSp>
        <p:nvCxnSpPr>
          <p:cNvPr id="24" name="Straight Arrow Connector 23"/>
          <p:cNvCxnSpPr>
            <a:stCxn id="20" idx="0"/>
          </p:cNvCxnSpPr>
          <p:nvPr/>
        </p:nvCxnSpPr>
        <p:spPr>
          <a:xfrm flipV="1">
            <a:off x="5402605" y="2567953"/>
            <a:ext cx="0" cy="26311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6168205" y="4777753"/>
            <a:ext cx="0" cy="26311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3959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 new class of protein-coding related </a:t>
            </a:r>
            <a:r>
              <a:rPr lang="en-US" dirty="0" smtClean="0"/>
              <a:t>small </a:t>
            </a:r>
            <a:r>
              <a:rPr lang="en-US" dirty="0" smtClean="0"/>
              <a:t>RNA is found 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52400" y="2286000"/>
            <a:ext cx="89154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ight Arrow 3"/>
          <p:cNvSpPr/>
          <p:nvPr/>
        </p:nvSpPr>
        <p:spPr>
          <a:xfrm>
            <a:off x="3048000" y="1981200"/>
            <a:ext cx="5791200" cy="609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Protein-coding gene</a:t>
            </a:r>
            <a:endParaRPr lang="en-US" dirty="0"/>
          </a:p>
        </p:txBody>
      </p:sp>
      <p:sp>
        <p:nvSpPr>
          <p:cNvPr id="9" name="Left Arrow 8"/>
          <p:cNvSpPr/>
          <p:nvPr/>
        </p:nvSpPr>
        <p:spPr>
          <a:xfrm>
            <a:off x="838200" y="2133600"/>
            <a:ext cx="1447800" cy="304800"/>
          </a:xfrm>
          <a:prstGeom prst="lef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908700" y="2496234"/>
            <a:ext cx="13773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Verdana" pitchFamily="34" charset="0"/>
                <a:cs typeface="Arial" pitchFamily="34" charset="0"/>
              </a:rPr>
              <a:t>Unknown </a:t>
            </a:r>
          </a:p>
          <a:p>
            <a:r>
              <a:rPr lang="en-US" dirty="0" err="1" smtClean="0">
                <a:latin typeface="Verdana" pitchFamily="34" charset="0"/>
                <a:cs typeface="Arial" pitchFamily="34" charset="0"/>
              </a:rPr>
              <a:t>smallRNA</a:t>
            </a:r>
            <a:r>
              <a:rPr lang="en-US" dirty="0" smtClean="0">
                <a:latin typeface="Verdana" pitchFamily="34" charset="0"/>
                <a:cs typeface="Arial" pitchFamily="34" charset="0"/>
              </a:rPr>
              <a:t>!</a:t>
            </a:r>
            <a:endParaRPr lang="en-US" dirty="0">
              <a:latin typeface="Verdana" pitchFamily="34" charset="0"/>
              <a:cs typeface="Arial" pitchFamily="34" charset="0"/>
            </a:endParaRP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3364645"/>
            <a:ext cx="2800350" cy="2781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Rectangle 9"/>
          <p:cNvSpPr/>
          <p:nvPr/>
        </p:nvSpPr>
        <p:spPr>
          <a:xfrm>
            <a:off x="38100" y="3816288"/>
            <a:ext cx="4572000" cy="40011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>
            <a:spAutoFit/>
          </a:bodyPr>
          <a:lstStyle/>
          <a:p>
            <a:pPr algn="ctr"/>
            <a:r>
              <a:rPr lang="en-US" sz="2000" dirty="0" smtClean="0"/>
              <a:t>At least 12 protein-coding genes! </a:t>
            </a:r>
            <a:endParaRPr lang="en-US" sz="2000" dirty="0"/>
          </a:p>
        </p:txBody>
      </p:sp>
      <p:sp>
        <p:nvSpPr>
          <p:cNvPr id="15" name="TextBox 11"/>
          <p:cNvSpPr txBox="1"/>
          <p:nvPr/>
        </p:nvSpPr>
        <p:spPr>
          <a:xfrm>
            <a:off x="775125" y="4419600"/>
            <a:ext cx="3824316" cy="1015663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FF0000"/>
                </a:solidFill>
              </a:rPr>
              <a:t>Same situation conserved </a:t>
            </a:r>
            <a:r>
              <a:rPr lang="en-US" sz="2000" b="1" dirty="0" smtClean="0">
                <a:solidFill>
                  <a:srgbClr val="FF0000"/>
                </a:solidFill>
              </a:rPr>
              <a:t>in </a:t>
            </a:r>
            <a:r>
              <a:rPr lang="en-US" sz="2000" b="1" dirty="0" smtClean="0">
                <a:solidFill>
                  <a:srgbClr val="FF0000"/>
                </a:solidFill>
              </a:rPr>
              <a:t>other</a:t>
            </a:r>
          </a:p>
          <a:p>
            <a:pPr algn="ctr"/>
            <a:r>
              <a:rPr lang="en-US" sz="2000" b="1" dirty="0" smtClean="0">
                <a:solidFill>
                  <a:srgbClr val="FF0000"/>
                </a:solidFill>
              </a:rPr>
              <a:t> </a:t>
            </a:r>
            <a:r>
              <a:rPr lang="en-US" sz="2000" b="1" dirty="0" smtClean="0">
                <a:solidFill>
                  <a:srgbClr val="FF0000"/>
                </a:solidFill>
              </a:rPr>
              <a:t>filamentous fungi! </a:t>
            </a:r>
          </a:p>
          <a:p>
            <a:pPr algn="ctr"/>
            <a:r>
              <a:rPr lang="en-US" sz="2000" b="1" dirty="0" smtClean="0">
                <a:solidFill>
                  <a:srgbClr val="FF0000"/>
                </a:solidFill>
              </a:rPr>
              <a:t>(but not yeasts)</a:t>
            </a:r>
            <a:endParaRPr lang="en-US" sz="2000" b="1" dirty="0">
              <a:solidFill>
                <a:srgbClr val="FF0000"/>
              </a:solidFill>
            </a:endParaRPr>
          </a:p>
        </p:txBody>
      </p:sp>
      <p:cxnSp>
        <p:nvCxnSpPr>
          <p:cNvPr id="16" name="Straight Arrow Connector 5"/>
          <p:cNvCxnSpPr/>
          <p:nvPr/>
        </p:nvCxnSpPr>
        <p:spPr>
          <a:xfrm flipV="1">
            <a:off x="3441700" y="2590801"/>
            <a:ext cx="1816100" cy="122548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2 Rectángulo"/>
          <p:cNvSpPr/>
          <p:nvPr/>
        </p:nvSpPr>
        <p:spPr>
          <a:xfrm>
            <a:off x="5562600" y="3203544"/>
            <a:ext cx="1295400" cy="6127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733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dirty="0" smtClean="0"/>
              <a:t>Part 2 - Conclusions</a:t>
            </a:r>
            <a:endParaRPr lang="en-U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>
            <a:normAutofit/>
          </a:bodyPr>
          <a:lstStyle/>
          <a:p>
            <a:r>
              <a:rPr lang="en-US" sz="2800" dirty="0" smtClean="0"/>
              <a:t>The small RNAs world of </a:t>
            </a:r>
            <a:r>
              <a:rPr lang="en-US" sz="2800" i="1" dirty="0" smtClean="0"/>
              <a:t>M. </a:t>
            </a:r>
            <a:r>
              <a:rPr lang="en-US" sz="2800" i="1" dirty="0" err="1" smtClean="0"/>
              <a:t>oryzae</a:t>
            </a:r>
            <a:r>
              <a:rPr lang="en-US" sz="2800" i="1" dirty="0" smtClean="0"/>
              <a:t> </a:t>
            </a:r>
            <a:r>
              <a:rPr lang="en-US" sz="2800" dirty="0" smtClean="0"/>
              <a:t>is mostly unknown and heterogeneous</a:t>
            </a:r>
          </a:p>
          <a:p>
            <a:endParaRPr lang="en-US" sz="2800" dirty="0" smtClean="0"/>
          </a:p>
          <a:p>
            <a:r>
              <a:rPr lang="en-US" sz="2800" dirty="0" smtClean="0"/>
              <a:t>The mutants affect different populations of small RNAs in different ways</a:t>
            </a:r>
          </a:p>
          <a:p>
            <a:endParaRPr lang="en-US" sz="2800" dirty="0" smtClean="0"/>
          </a:p>
          <a:p>
            <a:r>
              <a:rPr lang="en-US" sz="2800" dirty="0" smtClean="0"/>
              <a:t>A (maybe) new class of small RNA has been discovered</a:t>
            </a:r>
          </a:p>
          <a:p>
            <a:endParaRPr lang="en-US" sz="2800" dirty="0"/>
          </a:p>
          <a:p>
            <a:pPr marL="0" indent="0">
              <a:buNone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4041081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Acknowledgements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7" y="1489075"/>
            <a:ext cx="6354763" cy="3676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1828800"/>
            <a:ext cx="2247900" cy="300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19 Imagen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037" y="5964274"/>
            <a:ext cx="1750159" cy="79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0 Imagen" descr="universidad_politecnica_logoD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143875" y="5859462"/>
            <a:ext cx="1000125" cy="995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3 Imagen" descr="universidad_politecnica_logoI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161215" y="5862637"/>
            <a:ext cx="944563" cy="995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676048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Questions?</a:t>
            </a:r>
            <a:endParaRPr lang="es-E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250" y="1447800"/>
            <a:ext cx="2857500" cy="5353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35958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2244</TotalTime>
  <Words>2590</Words>
  <Application>Microsoft Office PowerPoint</Application>
  <PresentationFormat>Presentación en pantalla (4:3)</PresentationFormat>
  <Paragraphs>500</Paragraphs>
  <Slides>93</Slides>
  <Notes>40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93</vt:i4>
      </vt:variant>
    </vt:vector>
  </HeadingPairs>
  <TitlesOfParts>
    <vt:vector size="94" baseType="lpstr">
      <vt:lpstr>Tema de Office</vt:lpstr>
      <vt:lpstr>Bioinformatics approaches to understand RNA biology in the rice blast fungus</vt:lpstr>
      <vt:lpstr>Magnaporthe oryzae is an ascomycete fungus that infects rice</vt:lpstr>
      <vt:lpstr>Magnaporthe oryzae life cycle</vt:lpstr>
      <vt:lpstr>We are interested in two pathogenic-defective mutants…</vt:lpstr>
      <vt:lpstr>We are interested in two pathogenic-defective mutants…</vt:lpstr>
      <vt:lpstr>RBP35 is a member of the polyadenylation machinery</vt:lpstr>
      <vt:lpstr>RBP35 is a member of the polyadenylation machinery</vt:lpstr>
      <vt:lpstr>RBP35 is a member of the polyadenylation machinery</vt:lpstr>
      <vt:lpstr>Presentación de PowerPoint</vt:lpstr>
      <vt:lpstr>EXP5 is a kariopherin involved in the nuclear import/export of proteins and RNAs</vt:lpstr>
      <vt:lpstr>We want to shed light on the role of RBP35 and EXP5 in M.oryzae:</vt:lpstr>
      <vt:lpstr>We want to shed light on the role of RBP35 and EXP5 in M.oryzae:</vt:lpstr>
      <vt:lpstr>We want to shed light on the role of RBP35 and EXP5 in M.oryzae:</vt:lpstr>
      <vt:lpstr>We want to shed light on the role of RBP35 and EXP5 in M.oryzae: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What about alternative polyadenylation?</vt:lpstr>
      <vt:lpstr>What about alternative polyadenylation?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Antisense poly(A) sites are widespread</vt:lpstr>
      <vt:lpstr>Antisense poly(A) sites are widespread</vt:lpstr>
      <vt:lpstr>tRNAs are also polyadenylated</vt:lpstr>
      <vt:lpstr>tRNAs are also polyadenylated</vt:lpstr>
      <vt:lpstr>tRNAs are also polyadenylated</vt:lpstr>
      <vt:lpstr>The polyadenylation site region has a defined secondary structure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 Part 1 - Conclusions</vt:lpstr>
      <vt:lpstr>We want to shed light on the role of RBP35 and EXP5 in M.oryzae:</vt:lpstr>
      <vt:lpstr>Small RNA library preparation and sequencing</vt:lpstr>
      <vt:lpstr>Presentación de PowerPoint</vt:lpstr>
      <vt:lpstr>Presentación de PowerPoint</vt:lpstr>
      <vt:lpstr>Only 25% of reads map on the genome</vt:lpstr>
      <vt:lpstr>∆rbp35 reads align slighty more</vt:lpstr>
      <vt:lpstr>Most of genome sRNA loci (4131) are located in mRNAs</vt:lpstr>
      <vt:lpstr>In ∆exp5, a lot of protein-coding related loci are down regulated</vt:lpstr>
      <vt:lpstr>In ∆rbp35, a lot of transposable elements related loci are down regulated, and many ncRNA related loci are up regulated </vt:lpstr>
      <vt:lpstr>Presentación de PowerPoint</vt:lpstr>
      <vt:lpstr>Presentación de PowerPoint</vt:lpstr>
      <vt:lpstr>Presentación de PowerPoint</vt:lpstr>
      <vt:lpstr>Many reads map to unknown ESTs non-aligning on the genome!</vt:lpstr>
      <vt:lpstr>So, what’s happening in the mutants?</vt:lpstr>
      <vt:lpstr>We cannot classify most of the changes in ∆exp5 </vt:lpstr>
      <vt:lpstr>We have more luck with ∆rbp35 </vt:lpstr>
      <vt:lpstr>We don’t know what they are… but at least, how do they look like?</vt:lpstr>
      <vt:lpstr>Presentación de PowerPoint</vt:lpstr>
      <vt:lpstr>Presentación de PowerPoint</vt:lpstr>
      <vt:lpstr>In ∆exp5 we observe the down-regulation of very short fragments</vt:lpstr>
      <vt:lpstr>In ∆exp5 we observe the down-regulation of very short fragments</vt:lpstr>
      <vt:lpstr>In ∆rbp35 we observe a peak of up-regulated 19 nt sequences</vt:lpstr>
      <vt:lpstr>There is an overall U preference as 1st nucleotide, in reads with length 16-26 nt</vt:lpstr>
      <vt:lpstr>There is an overall U preference as 1st nucleotide, in reads with length 16-26 nt</vt:lpstr>
      <vt:lpstr>∆rbp35 small RNAs with 1st nucleotide U-preference are up-regulated</vt:lpstr>
      <vt:lpstr>There is an overall A preference as last nucleotide, in reads with length 17-29</vt:lpstr>
      <vt:lpstr>There is an overall A preference as last nucleotide, in reads with length 17-29</vt:lpstr>
      <vt:lpstr>Last adenine preference is variable among mutants</vt:lpstr>
      <vt:lpstr>Transposable elements and naEST present a high degree of antisense transcription…</vt:lpstr>
      <vt:lpstr>…incremented in the mutants</vt:lpstr>
      <vt:lpstr>A new class of protein-coding related small RNA is found </vt:lpstr>
      <vt:lpstr>A new class of protein-coding related small RNA is found </vt:lpstr>
      <vt:lpstr>A new class of protein-coding related small RNA is found </vt:lpstr>
      <vt:lpstr> Part 2 - Conclusions</vt:lpstr>
      <vt:lpstr>Acknowledgements</vt:lpstr>
      <vt:lpstr>Questions?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Bioinformatic approaches to understand RNA biology in the rice blast fungus</dc:title>
  <dc:creator>marco</dc:creator>
  <cp:lastModifiedBy>marco</cp:lastModifiedBy>
  <cp:revision>313</cp:revision>
  <dcterms:created xsi:type="dcterms:W3CDTF">2015-05-29T10:21:22Z</dcterms:created>
  <dcterms:modified xsi:type="dcterms:W3CDTF">2015-06-08T13:22:09Z</dcterms:modified>
</cp:coreProperties>
</file>